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4"/>
  </p:notesMasterIdLst>
  <p:sldIdLst>
    <p:sldId id="256" r:id="rId2"/>
    <p:sldId id="326" r:id="rId3"/>
    <p:sldId id="280" r:id="rId4"/>
    <p:sldId id="288" r:id="rId5"/>
    <p:sldId id="281" r:id="rId6"/>
    <p:sldId id="324" r:id="rId7"/>
    <p:sldId id="296" r:id="rId8"/>
    <p:sldId id="325" r:id="rId9"/>
    <p:sldId id="320" r:id="rId10"/>
    <p:sldId id="282" r:id="rId11"/>
    <p:sldId id="283" r:id="rId12"/>
    <p:sldId id="302" r:id="rId13"/>
    <p:sldId id="297" r:id="rId14"/>
    <p:sldId id="284" r:id="rId15"/>
    <p:sldId id="293" r:id="rId16"/>
    <p:sldId id="298" r:id="rId17"/>
    <p:sldId id="266" r:id="rId18"/>
    <p:sldId id="285" r:id="rId19"/>
    <p:sldId id="286" r:id="rId20"/>
    <p:sldId id="287" r:id="rId21"/>
    <p:sldId id="290" r:id="rId22"/>
    <p:sldId id="299" r:id="rId23"/>
    <p:sldId id="318" r:id="rId24"/>
    <p:sldId id="314" r:id="rId25"/>
    <p:sldId id="315" r:id="rId26"/>
    <p:sldId id="265" r:id="rId27"/>
    <p:sldId id="294" r:id="rId28"/>
    <p:sldId id="289" r:id="rId29"/>
    <p:sldId id="272" r:id="rId30"/>
    <p:sldId id="308" r:id="rId31"/>
    <p:sldId id="316" r:id="rId32"/>
    <p:sldId id="31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9200"/>
    <a:srgbClr val="006C12"/>
    <a:srgbClr val="003402"/>
    <a:srgbClr val="BC7900"/>
    <a:srgbClr val="FFA709"/>
    <a:srgbClr val="FE8602"/>
    <a:srgbClr val="547A00"/>
    <a:srgbClr val="2597FF"/>
    <a:srgbClr val="00698A"/>
    <a:srgbClr val="77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660"/>
  </p:normalViewPr>
  <p:slideViewPr>
    <p:cSldViewPr>
      <p:cViewPr varScale="1">
        <p:scale>
          <a:sx n="98" d="100"/>
          <a:sy n="98" d="100"/>
        </p:scale>
        <p:origin x="223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F9A67-36E5-46DA-B11A-2A1DB78297E7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702B4-5DC5-47A7-99B2-0CB8E1A6FB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8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4237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892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1851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9662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20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490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393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5712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700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0689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0F06DC-EEDB-4B49-941D-A4C35155F63B}" type="slidenum">
              <a:rPr lang="en-AU" smtClean="0"/>
              <a:pPr>
                <a:defRPr/>
              </a:pPr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418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4956050"/>
            <a:ext cx="8093365" cy="91623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236" y="5872280"/>
            <a:ext cx="8102210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985720"/>
            <a:ext cx="794066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428446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790" y="527605"/>
            <a:ext cx="671902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443835"/>
            <a:ext cx="6719020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72281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592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780719"/>
            <a:ext cx="4123035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391539"/>
            <a:ext cx="4123035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780720"/>
            <a:ext cx="4106566" cy="57163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59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91540"/>
            <a:ext cx="4106566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1.m4a"/><Relationship Id="rId7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1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audio" Target="../media/media2.m4a"/><Relationship Id="rId7" Type="http://schemas.openxmlformats.org/officeDocument/2006/relationships/notesSlide" Target="../notesSlides/notesSlide1.xml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4.xml"/><Relationship Id="rId5" Type="http://schemas.openxmlformats.org/officeDocument/2006/relationships/audio" Target="../media/media3.m4a"/><Relationship Id="rId10" Type="http://schemas.openxmlformats.org/officeDocument/2006/relationships/image" Target="../media/image4.png"/><Relationship Id="rId4" Type="http://schemas.microsoft.com/office/2007/relationships/media" Target="../media/media3.m4a"/><Relationship Id="rId9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7" Type="http://schemas.openxmlformats.org/officeDocument/2006/relationships/image" Target="../media/image4.png"/><Relationship Id="rId2" Type="http://schemas.microsoft.com/office/2007/relationships/media" Target="../media/media25.m4a"/><Relationship Id="rId1" Type="http://schemas.openxmlformats.org/officeDocument/2006/relationships/video" Target="https://www.youtube.com/embed/a42f55YOCSg" TargetMode="External"/><Relationship Id="rId6" Type="http://schemas.openxmlformats.org/officeDocument/2006/relationships/image" Target="../media/image17.jpeg"/><Relationship Id="rId5" Type="http://schemas.openxmlformats.org/officeDocument/2006/relationships/hyperlink" Target="videos/WikiLeaks_%20CIA%20hacks%20phones,%20TVs%20worldwide.mkv" TargetMode="Externa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.png"/><Relationship Id="rId5" Type="http://schemas.openxmlformats.org/officeDocument/2006/relationships/image" Target="../media/image18.jpeg"/><Relationship Id="rId4" Type="http://schemas.openxmlformats.org/officeDocument/2006/relationships/hyperlink" Target="https://www.bit.com.au/News/453997,how-the-cia-hacking-tools-allegedly-work-inside-the-wikileaks-files.asp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4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4.pn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4.png"/><Relationship Id="rId5" Type="http://schemas.openxmlformats.org/officeDocument/2006/relationships/hyperlink" Target="http://techcrunch.com/2015/11/15/paris-attacks-highlight-techs-elevated-role-in-disaster-relief/" TargetMode="External"/><Relationship Id="rId4" Type="http://schemas.openxmlformats.org/officeDocument/2006/relationships/hyperlink" Target="http://www.abc.net.au/news/2017-03-08/what-you-need-to-know-about-cia-wikileaks-vault7-hack/833507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hyperlink" Target="https://www.theguardian.com/technology/2016/jan/06/lumosity-fined-false-claims-brain-training-online-games-mental-healt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6835" y="0"/>
            <a:ext cx="5182820" cy="1068935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SIT105 – Thinking Technology and Design </a:t>
            </a:r>
            <a:br>
              <a:rPr lang="en-US" sz="3200" dirty="0"/>
            </a:br>
            <a:r>
              <a:rPr lang="en-US" sz="3200" u="sng" dirty="0">
                <a:solidFill>
                  <a:srgbClr val="FFFF00"/>
                </a:solidFill>
              </a:rPr>
              <a:t>Class 02</a:t>
            </a:r>
            <a:endParaRPr lang="en-US" sz="3200" u="sng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65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3885" y="5414165"/>
            <a:ext cx="4733855" cy="610820"/>
          </a:xfrm>
        </p:spPr>
        <p:txBody>
          <a:bodyPr>
            <a:no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Dr</a:t>
            </a:r>
            <a:r>
              <a:rPr lang="en-GB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. Frank Jiang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Frank.Jiang@deakin.edu.au</a:t>
            </a:r>
          </a:p>
          <a:p>
            <a:r>
              <a:rPr lang="en-GB" altLang="zh-CN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en-US" altLang="zh-C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6260" y="5371245"/>
            <a:ext cx="30108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800" b="1" dirty="0">
                <a:solidFill>
                  <a:srgbClr val="FFFF00"/>
                </a:solidFill>
              </a:rPr>
              <a:t>Claims and Issues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6D4504-1246-40F7-AEC3-E966DFE73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985720"/>
            <a:ext cx="7162190" cy="809860"/>
          </a:xfrm>
        </p:spPr>
        <p:txBody>
          <a:bodyPr>
            <a:normAutofit/>
          </a:bodyPr>
          <a:lstStyle/>
          <a:p>
            <a:r>
              <a:rPr lang="en-AU" sz="3200" b="1" dirty="0"/>
              <a:t>Critical Thinking, Mechanics?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6260" y="1901950"/>
            <a:ext cx="7620000" cy="4648200"/>
          </a:xfrm>
        </p:spPr>
        <p:txBody>
          <a:bodyPr>
            <a:normAutofit lnSpcReduction="10000"/>
          </a:bodyPr>
          <a:lstStyle/>
          <a:p>
            <a:pPr lvl="0"/>
            <a:r>
              <a:rPr lang="en-AU" b="1" i="1" dirty="0"/>
              <a:t>In our context Critical Thinking is:</a:t>
            </a:r>
          </a:p>
          <a:p>
            <a:pPr lvl="1"/>
            <a:r>
              <a:rPr lang="en-AU" sz="3200" u="sng" dirty="0"/>
              <a:t>assessing</a:t>
            </a:r>
            <a:r>
              <a:rPr lang="en-AU" sz="3200" dirty="0"/>
              <a:t> whether a </a:t>
            </a:r>
            <a:r>
              <a:rPr lang="en-AU" sz="3200" u="sng" dirty="0"/>
              <a:t>claim is true</a:t>
            </a:r>
            <a:r>
              <a:rPr lang="en-AU" sz="3200" dirty="0"/>
              <a:t> (or false)</a:t>
            </a:r>
            <a:br>
              <a:rPr lang="en-AU" sz="3200" dirty="0"/>
            </a:br>
            <a:r>
              <a:rPr lang="en-AU" sz="3200" dirty="0"/>
              <a:t>by carefully applying </a:t>
            </a:r>
            <a:r>
              <a:rPr lang="en-AU" sz="3200" u="sng" dirty="0"/>
              <a:t>reason.</a:t>
            </a:r>
          </a:p>
          <a:p>
            <a:pPr lvl="1"/>
            <a:endParaRPr lang="en-AU" sz="3200" u="sng" dirty="0"/>
          </a:p>
          <a:p>
            <a:pPr lvl="0" eaLnBrk="1" hangingPunct="1"/>
            <a:r>
              <a:rPr lang="en-AU" b="1" i="1" dirty="0"/>
              <a:t>Critical thinking occurs when we:</a:t>
            </a:r>
          </a:p>
          <a:p>
            <a:pPr lvl="1" eaLnBrk="1" hangingPunct="1"/>
            <a:r>
              <a:rPr lang="en-AU" sz="3200" dirty="0"/>
              <a:t>consider </a:t>
            </a:r>
            <a:r>
              <a:rPr lang="en-AU" sz="3200" u="sng" dirty="0"/>
              <a:t>arguments</a:t>
            </a:r>
            <a:r>
              <a:rPr lang="en-AU" sz="3200" dirty="0"/>
              <a:t>,</a:t>
            </a:r>
          </a:p>
          <a:p>
            <a:pPr lvl="1" eaLnBrk="1" hangingPunct="1"/>
            <a:r>
              <a:rPr lang="en-AU" sz="3200" dirty="0"/>
              <a:t>develop </a:t>
            </a:r>
            <a:r>
              <a:rPr lang="en-AU" sz="3200" u="sng" dirty="0"/>
              <a:t>arguments</a:t>
            </a:r>
            <a:r>
              <a:rPr lang="en-AU" sz="3200" dirty="0"/>
              <a:t>, and</a:t>
            </a:r>
          </a:p>
          <a:p>
            <a:pPr lvl="1" eaLnBrk="1" hangingPunct="1"/>
            <a:r>
              <a:rPr lang="en-AU" sz="3200" u="sng" dirty="0"/>
              <a:t>reason</a:t>
            </a:r>
            <a:r>
              <a:rPr lang="en-AU" sz="3200" dirty="0"/>
              <a:t>.</a:t>
            </a:r>
            <a:endParaRPr lang="en-AU" sz="3200" u="sng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6251755" y="3123590"/>
            <a:ext cx="2748690" cy="763525"/>
          </a:xfrm>
          <a:prstGeom prst="wedgeRoundRectCallout">
            <a:avLst>
              <a:gd name="adj1" fmla="val -62334"/>
              <a:gd name="adj2" fmla="val 439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Reason to decide what to do and what to believe</a:t>
            </a:r>
            <a:endParaRPr lang="es-CO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BB48EA-433B-4382-B6AD-8AA383912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4460" y="51312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9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985720"/>
            <a:ext cx="7315200" cy="763525"/>
          </a:xfrm>
        </p:spPr>
        <p:txBody>
          <a:bodyPr>
            <a:normAutofit/>
          </a:bodyPr>
          <a:lstStyle/>
          <a:p>
            <a:r>
              <a:rPr lang="en-AU" sz="3200" b="1" dirty="0"/>
              <a:t>More on Critical Thinking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8965" y="1749245"/>
            <a:ext cx="7239000" cy="4525963"/>
          </a:xfrm>
        </p:spPr>
        <p:txBody>
          <a:bodyPr>
            <a:normAutofit lnSpcReduction="10000"/>
          </a:bodyPr>
          <a:lstStyle/>
          <a:p>
            <a:pPr lvl="0" eaLnBrk="1" hangingPunct="1"/>
            <a:r>
              <a:rPr lang="en-AU" b="1" i="1" dirty="0"/>
              <a:t>Critical thinking occurs when we can:</a:t>
            </a:r>
          </a:p>
          <a:p>
            <a:pPr lvl="1" eaLnBrk="1" hangingPunct="1"/>
            <a:r>
              <a:rPr lang="en-AU" sz="3200" u="sng" dirty="0"/>
              <a:t>identify</a:t>
            </a:r>
            <a:r>
              <a:rPr lang="en-AU" sz="3200" dirty="0"/>
              <a:t> </a:t>
            </a:r>
            <a:r>
              <a:rPr lang="en-AU" sz="3200" dirty="0">
                <a:solidFill>
                  <a:srgbClr val="659200"/>
                </a:solidFill>
              </a:rPr>
              <a:t>claims</a:t>
            </a:r>
            <a:r>
              <a:rPr lang="en-AU" sz="3200" dirty="0"/>
              <a:t>,</a:t>
            </a:r>
          </a:p>
          <a:p>
            <a:pPr lvl="1" eaLnBrk="1" hangingPunct="1"/>
            <a:r>
              <a:rPr lang="en-AU" sz="3200" u="sng" dirty="0"/>
              <a:t>develop</a:t>
            </a:r>
            <a:r>
              <a:rPr lang="en-AU" sz="3200" dirty="0"/>
              <a:t> </a:t>
            </a:r>
            <a:r>
              <a:rPr lang="en-AU" sz="3200" dirty="0">
                <a:solidFill>
                  <a:srgbClr val="659200"/>
                </a:solidFill>
              </a:rPr>
              <a:t>issues </a:t>
            </a:r>
            <a:r>
              <a:rPr lang="en-AU" sz="3200" dirty="0"/>
              <a:t>and</a:t>
            </a:r>
          </a:p>
          <a:p>
            <a:pPr lvl="1" eaLnBrk="1" hangingPunct="1"/>
            <a:r>
              <a:rPr lang="en-AU" sz="3200" u="sng" dirty="0"/>
              <a:t>develop</a:t>
            </a:r>
            <a:r>
              <a:rPr lang="en-AU" sz="3200" dirty="0"/>
              <a:t> arguments.</a:t>
            </a:r>
          </a:p>
          <a:p>
            <a:pPr eaLnBrk="1" hangingPunct="1"/>
            <a:endParaRPr lang="en-AU" sz="1600" dirty="0"/>
          </a:p>
          <a:p>
            <a:pPr eaLnBrk="1" hangingPunct="1"/>
            <a:r>
              <a:rPr lang="en-AU" b="1" i="1" dirty="0"/>
              <a:t>These actions will help you:</a:t>
            </a:r>
          </a:p>
          <a:p>
            <a:pPr lvl="1" eaLnBrk="1" hangingPunct="1"/>
            <a:r>
              <a:rPr lang="en-AU" sz="3200" u="sng" dirty="0"/>
              <a:t>remove</a:t>
            </a:r>
            <a:r>
              <a:rPr lang="en-AU" sz="3200" dirty="0"/>
              <a:t> irrelevant information</a:t>
            </a:r>
          </a:p>
          <a:p>
            <a:pPr lvl="1" eaLnBrk="1" hangingPunct="1"/>
            <a:r>
              <a:rPr lang="en-AU" sz="3200" u="sng" dirty="0"/>
              <a:t>focus on and assess</a:t>
            </a:r>
            <a:r>
              <a:rPr lang="en-AU" sz="3200" dirty="0"/>
              <a:t> the real problem</a:t>
            </a:r>
          </a:p>
          <a:p>
            <a:pPr lvl="1" eaLnBrk="1" hangingPunct="1"/>
            <a:r>
              <a:rPr lang="en-AU" sz="3200" u="sng" dirty="0"/>
              <a:t>understand</a:t>
            </a:r>
            <a:r>
              <a:rPr lang="en-AU" sz="3200" dirty="0"/>
              <a:t> the real problem</a:t>
            </a:r>
          </a:p>
          <a:p>
            <a:endParaRPr lang="en-AU" dirty="0"/>
          </a:p>
        </p:txBody>
      </p:sp>
      <p:pic>
        <p:nvPicPr>
          <p:cNvPr id="3074" name="Picture 2" descr="http://microsites.bournemouth.ac.uk/cjcr/files/2013/05/ReCognition_brain_cog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85" y="3076804"/>
            <a:ext cx="1863172" cy="14302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6847935" y="1596540"/>
            <a:ext cx="1832460" cy="916230"/>
          </a:xfrm>
          <a:prstGeom prst="wedgeRoundRectCallout">
            <a:avLst>
              <a:gd name="adj1" fmla="val -206106"/>
              <a:gd name="adj2" fmla="val 6842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week !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84A49A-15B0-40C2-80A1-3195B2DB3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99571" y="55668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6" y="1443836"/>
            <a:ext cx="7787954" cy="5344674"/>
          </a:xfrm>
        </p:spPr>
        <p:txBody>
          <a:bodyPr>
            <a:noAutofit/>
          </a:bodyPr>
          <a:lstStyle/>
          <a:p>
            <a:r>
              <a:rPr lang="en-AU" sz="2200" dirty="0">
                <a:solidFill>
                  <a:srgbClr val="659200"/>
                </a:solidFill>
              </a:rPr>
              <a:t>Most arguments start with a claim or an issue.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AU" sz="2200" dirty="0"/>
              <a:t>For example,  when your arguing </a:t>
            </a:r>
            <a:r>
              <a:rPr lang="en-AU" sz="2200" b="1" dirty="0"/>
              <a:t>whether</a:t>
            </a:r>
            <a:r>
              <a:rPr lang="en-AU" sz="2200" dirty="0"/>
              <a:t> </a:t>
            </a:r>
            <a:r>
              <a:rPr lang="en-AU" sz="2200" b="1" dirty="0"/>
              <a:t>iPhones CPU is better than Galaxy's CPU </a:t>
            </a:r>
            <a:r>
              <a:rPr lang="en-AU" sz="2200" dirty="0"/>
              <a:t>or</a:t>
            </a:r>
            <a:r>
              <a:rPr lang="en-AU" sz="2200" b="1" dirty="0"/>
              <a:t> whether the iPhone is more secure than Galaxy phones</a:t>
            </a:r>
            <a:r>
              <a:rPr lang="en-AU" sz="2200" dirty="0"/>
              <a:t>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AU" sz="2000" dirty="0"/>
              <a:t>These are 2 separate issues but will end up in the same debate around what you might call </a:t>
            </a:r>
            <a:r>
              <a:rPr lang="en-AU" sz="2000" dirty="0">
                <a:solidFill>
                  <a:srgbClr val="00B050"/>
                </a:solidFill>
              </a:rPr>
              <a:t>‘quality’.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AU" sz="2000" dirty="0"/>
              <a:t>People will try to </a:t>
            </a:r>
            <a:r>
              <a:rPr lang="en-AU" sz="2000" b="1" dirty="0"/>
              <a:t>mash these two issues together</a:t>
            </a:r>
            <a:r>
              <a:rPr lang="en-AU" sz="2000" dirty="0"/>
              <a:t>, and this is when problems occur!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AU" sz="2000" dirty="0"/>
              <a:t>If issues get mashed together </a:t>
            </a:r>
            <a:r>
              <a:rPr lang="en-AU" sz="2000" i="1" dirty="0"/>
              <a:t>your </a:t>
            </a:r>
            <a:r>
              <a:rPr lang="en-AU" sz="2000" b="1" i="1" dirty="0"/>
              <a:t>thinking will get confused</a:t>
            </a:r>
            <a:r>
              <a:rPr lang="en-AU" sz="2000" dirty="0"/>
              <a:t>, they will do this to try and confuse you or manipulate you.</a:t>
            </a:r>
          </a:p>
          <a:p>
            <a:endParaRPr lang="en-AU" sz="2200" dirty="0">
              <a:solidFill>
                <a:srgbClr val="659200"/>
              </a:solidFill>
            </a:endParaRPr>
          </a:p>
          <a:p>
            <a:pPr marL="0" indent="0">
              <a:buNone/>
            </a:pPr>
            <a:r>
              <a:rPr lang="en-AU" sz="2200" b="1" i="1" dirty="0">
                <a:solidFill>
                  <a:srgbClr val="659200"/>
                </a:solidFill>
              </a:rPr>
              <a:t>What I hope for you is to be able to identify a claim and what issue that claim is connected to. </a:t>
            </a:r>
          </a:p>
          <a:p>
            <a:pPr lvl="1"/>
            <a:r>
              <a:rPr lang="en-AU" sz="2200" b="1" i="1" dirty="0">
                <a:solidFill>
                  <a:srgbClr val="659200"/>
                </a:solidFill>
              </a:rPr>
              <a:t>Distinguish different issues, to cut through the crap!</a:t>
            </a:r>
            <a:endParaRPr lang="en-AU" sz="2200" i="1" dirty="0">
              <a:solidFill>
                <a:srgbClr val="659200"/>
              </a:solidFill>
            </a:endParaRPr>
          </a:p>
          <a:p>
            <a:endParaRPr lang="es-CO" sz="2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527605"/>
            <a:ext cx="3206805" cy="76352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AU" sz="3200" b="1" dirty="0"/>
              <a:t>Claims and Issues</a:t>
            </a:r>
            <a:endParaRPr lang="en-AU" sz="3200" b="1" i="1" dirty="0"/>
          </a:p>
        </p:txBody>
      </p:sp>
      <p:pic>
        <p:nvPicPr>
          <p:cNvPr id="5" name="Picture 2" descr="Image result for 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20" y="2360065"/>
            <a:ext cx="680403" cy="110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E7B6A6-57E0-4EB4-A3C1-07DA137DC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7723" y="44979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9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Start on Claims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5" y="1901950"/>
            <a:ext cx="7940661" cy="4428446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Let’s take a look into </a:t>
            </a:r>
            <a:r>
              <a:rPr lang="en-AU" dirty="0">
                <a:solidFill>
                  <a:srgbClr val="659200"/>
                </a:solidFill>
              </a:rPr>
              <a:t>claims</a:t>
            </a:r>
            <a:r>
              <a:rPr lang="en-AU" dirty="0"/>
              <a:t> or what they can also be referred to as, statements.</a:t>
            </a:r>
          </a:p>
          <a:p>
            <a:endParaRPr lang="en-AU" dirty="0"/>
          </a:p>
          <a:p>
            <a:r>
              <a:rPr lang="en-AU" dirty="0"/>
              <a:t>Basically, </a:t>
            </a:r>
            <a:r>
              <a:rPr lang="en-AU" dirty="0">
                <a:solidFill>
                  <a:srgbClr val="659200"/>
                </a:solidFill>
              </a:rPr>
              <a:t>claims</a:t>
            </a:r>
            <a:r>
              <a:rPr lang="en-AU" dirty="0"/>
              <a:t> are the kind of sentences that are either </a:t>
            </a:r>
            <a:r>
              <a:rPr lang="en-AU" b="1" dirty="0"/>
              <a:t>true or false</a:t>
            </a:r>
            <a:r>
              <a:rPr lang="en-AU" dirty="0"/>
              <a:t> </a:t>
            </a:r>
            <a:r>
              <a:rPr lang="en-AU" i="1" dirty="0"/>
              <a:t>(or in IT: binary - 1 or 0)</a:t>
            </a:r>
          </a:p>
          <a:p>
            <a:endParaRPr lang="en-AU" dirty="0"/>
          </a:p>
          <a:p>
            <a:r>
              <a:rPr lang="en-AU" dirty="0"/>
              <a:t>A </a:t>
            </a:r>
            <a:r>
              <a:rPr lang="en-AU" dirty="0">
                <a:solidFill>
                  <a:srgbClr val="659200"/>
                </a:solidFill>
              </a:rPr>
              <a:t>claim</a:t>
            </a:r>
            <a:r>
              <a:rPr lang="en-AU" dirty="0"/>
              <a:t> is a statement, that declares that something is or is not the case. </a:t>
            </a:r>
          </a:p>
          <a:p>
            <a:pPr lvl="1"/>
            <a:r>
              <a:rPr lang="en-AU" dirty="0"/>
              <a:t>A statement is going to be </a:t>
            </a:r>
            <a:r>
              <a:rPr lang="en-AU" b="1" dirty="0"/>
              <a:t>true</a:t>
            </a:r>
            <a:r>
              <a:rPr lang="en-AU" dirty="0"/>
              <a:t> if what it declares is the case, and it is </a:t>
            </a:r>
            <a:r>
              <a:rPr lang="en-AU" b="1" dirty="0"/>
              <a:t>false</a:t>
            </a:r>
            <a:r>
              <a:rPr lang="en-AU" dirty="0"/>
              <a:t> if what it asserts is not the case.</a:t>
            </a:r>
          </a:p>
          <a:p>
            <a:endParaRPr lang="es-CO" dirty="0"/>
          </a:p>
        </p:txBody>
      </p:sp>
      <p:pic>
        <p:nvPicPr>
          <p:cNvPr id="2050" name="Picture 2" descr="Image result for binary 1 or 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5" y="0"/>
            <a:ext cx="1875271" cy="18752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CC59D6-2010-4E56-8A18-06A6177E7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6485" y="2665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7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So….Claims?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62340" y="1768035"/>
            <a:ext cx="7674579" cy="4867770"/>
          </a:xfrm>
        </p:spPr>
        <p:txBody>
          <a:bodyPr>
            <a:normAutofit lnSpcReduction="10000"/>
          </a:bodyPr>
          <a:lstStyle/>
          <a:p>
            <a:pPr marL="0" lvl="0" indent="0" eaLnBrk="1" hangingPunct="1">
              <a:buNone/>
            </a:pPr>
            <a:r>
              <a:rPr lang="en-AU" dirty="0"/>
              <a:t>A </a:t>
            </a:r>
            <a:r>
              <a:rPr lang="en-AU" b="1" dirty="0"/>
              <a:t>claim</a:t>
            </a:r>
            <a:r>
              <a:rPr lang="en-AU" dirty="0"/>
              <a:t> is simply a statement which can be </a:t>
            </a:r>
            <a:br>
              <a:rPr lang="en-AU" dirty="0"/>
            </a:br>
            <a:r>
              <a:rPr lang="en-AU" dirty="0"/>
              <a:t>true or false.</a:t>
            </a:r>
          </a:p>
          <a:p>
            <a:pPr lvl="0" eaLnBrk="1" hangingPunct="1"/>
            <a:endParaRPr lang="en-AU" dirty="0"/>
          </a:p>
          <a:p>
            <a:pPr lvl="0" eaLnBrk="1" hangingPunct="1"/>
            <a:endParaRPr lang="en-AU" dirty="0"/>
          </a:p>
          <a:p>
            <a:pPr lvl="0" eaLnBrk="1" hangingPunct="1"/>
            <a:endParaRPr lang="en-AU" dirty="0"/>
          </a:p>
          <a:p>
            <a:pPr lvl="0" eaLnBrk="1" hangingPunct="1">
              <a:buNone/>
            </a:pPr>
            <a:r>
              <a:rPr lang="en-AU" b="1" i="1" dirty="0"/>
              <a:t>The following are claims:</a:t>
            </a:r>
          </a:p>
          <a:p>
            <a:pPr marL="514350" lvl="0" indent="-514350" eaLnBrk="1" hangingPunct="1">
              <a:buFont typeface="+mj-lt"/>
              <a:buAutoNum type="arabicPeriod"/>
            </a:pPr>
            <a:r>
              <a:rPr lang="en-AU" dirty="0"/>
              <a:t>Australia is the driest continent on Earth.</a:t>
            </a:r>
          </a:p>
          <a:p>
            <a:pPr marL="514350" lvl="0" indent="-514350" eaLnBrk="1" hangingPunct="1">
              <a:buFont typeface="+mj-lt"/>
              <a:buAutoNum type="arabicPeriod"/>
            </a:pPr>
            <a:r>
              <a:rPr lang="en-AU" dirty="0"/>
              <a:t>Some penguins live in Australia.</a:t>
            </a:r>
          </a:p>
          <a:p>
            <a:pPr marL="514350" lvl="0" indent="-514350" eaLnBrk="1" hangingPunct="1">
              <a:buFont typeface="+mj-lt"/>
              <a:buAutoNum type="arabicPeriod"/>
            </a:pPr>
            <a:r>
              <a:rPr lang="en-AU" dirty="0"/>
              <a:t>The Sony PS4 is the most powerful gaming console.</a:t>
            </a:r>
          </a:p>
        </p:txBody>
      </p:sp>
      <p:sp>
        <p:nvSpPr>
          <p:cNvPr id="2" name="Left-Right Arrow 1"/>
          <p:cNvSpPr/>
          <p:nvPr/>
        </p:nvSpPr>
        <p:spPr>
          <a:xfrm>
            <a:off x="3503065" y="2512770"/>
            <a:ext cx="3429000" cy="1295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2512465" y="2868081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3200">
                <a:solidFill>
                  <a:srgbClr val="4F261E"/>
                </a:solidFill>
                <a:latin typeface="+mn-lt"/>
                <a:cs typeface="+mn-cs"/>
              </a:defRPr>
            </a:lvl1pPr>
          </a:lstStyle>
          <a:p>
            <a:r>
              <a:rPr lang="en-AU" dirty="0">
                <a:solidFill>
                  <a:schemeClr val="tx1"/>
                </a:solidFill>
              </a:rPr>
              <a:t>True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0165" y="2878317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latin typeface="+mn-lt"/>
                <a:cs typeface="+mn-cs"/>
              </a:rPr>
              <a:t>False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6331" y="2868082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latin typeface="+mn-lt"/>
                <a:cs typeface="+mn-cs"/>
              </a:rPr>
              <a:t>Claim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9F6AD3-C1B4-4D83-917E-436DDFB66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7509" y="41630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1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 a Claim? Examples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62341" y="1768035"/>
            <a:ext cx="7827284" cy="486777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A </a:t>
            </a:r>
            <a:r>
              <a:rPr lang="en-US" b="1" u="sng" dirty="0"/>
              <a:t>claim</a:t>
            </a:r>
            <a:r>
              <a:rPr lang="en-US" dirty="0"/>
              <a:t> is a sentence where the main purpose is to communicate something that is either </a:t>
            </a:r>
            <a:r>
              <a:rPr lang="en-US" b="1" dirty="0"/>
              <a:t>true</a:t>
            </a:r>
            <a:r>
              <a:rPr lang="en-US" dirty="0"/>
              <a:t> or </a:t>
            </a:r>
            <a:r>
              <a:rPr lang="en-US" b="1" dirty="0"/>
              <a:t>false</a:t>
            </a:r>
            <a:r>
              <a:rPr lang="en-US" dirty="0"/>
              <a:t>.</a:t>
            </a:r>
            <a:endParaRPr lang="en-AU" dirty="0">
              <a:solidFill>
                <a:srgbClr val="4F261E"/>
              </a:solidFill>
            </a:endParaRPr>
          </a:p>
          <a:p>
            <a:pPr lvl="0" eaLnBrk="1" hangingPunct="1"/>
            <a:endParaRPr lang="en-AU" dirty="0">
              <a:solidFill>
                <a:srgbClr val="4F261E"/>
              </a:solidFill>
            </a:endParaRPr>
          </a:p>
          <a:p>
            <a:pPr lvl="0" eaLnBrk="1" hangingPunct="1"/>
            <a:endParaRPr lang="en-AU" dirty="0">
              <a:solidFill>
                <a:srgbClr val="4F261E"/>
              </a:solidFill>
            </a:endParaRPr>
          </a:p>
          <a:p>
            <a:pPr lvl="0" eaLnBrk="1" hangingPunct="1"/>
            <a:endParaRPr lang="en-AU" dirty="0">
              <a:solidFill>
                <a:srgbClr val="4F261E"/>
              </a:solidFill>
            </a:endParaRPr>
          </a:p>
          <a:p>
            <a:pPr lvl="0" eaLnBrk="1" hangingPunct="1">
              <a:buNone/>
            </a:pPr>
            <a:endParaRPr lang="en-AU" dirty="0">
              <a:solidFill>
                <a:srgbClr val="659200"/>
              </a:solidFill>
            </a:endParaRPr>
          </a:p>
          <a:p>
            <a:pPr lvl="0" eaLnBrk="1" hangingPunct="1">
              <a:buNone/>
            </a:pPr>
            <a:endParaRPr lang="en-AU" dirty="0">
              <a:solidFill>
                <a:srgbClr val="659200"/>
              </a:solidFill>
            </a:endParaRPr>
          </a:p>
          <a:p>
            <a:pPr>
              <a:buNone/>
            </a:pPr>
            <a:r>
              <a:rPr lang="en-AU" dirty="0">
                <a:solidFill>
                  <a:srgbClr val="659200"/>
                </a:solidFill>
              </a:rPr>
              <a:t>Questions, commands and advice are not claims!</a:t>
            </a:r>
          </a:p>
          <a:p>
            <a:r>
              <a:rPr lang="en-AU" dirty="0"/>
              <a:t>Go home !</a:t>
            </a:r>
          </a:p>
          <a:p>
            <a:r>
              <a:rPr lang="en-AU" dirty="0"/>
              <a:t>How did you do that ?</a:t>
            </a:r>
          </a:p>
          <a:p>
            <a:r>
              <a:rPr lang="en-AU" dirty="0"/>
              <a:t>I promise to return the book to the library.</a:t>
            </a:r>
          </a:p>
          <a:p>
            <a:r>
              <a:rPr lang="en-AU" dirty="0"/>
              <a:t>Thank you for your help.</a:t>
            </a:r>
          </a:p>
          <a:p>
            <a:endParaRPr lang="en-AU" dirty="0">
              <a:solidFill>
                <a:srgbClr val="4F261E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05735" y="2970885"/>
            <a:ext cx="8036595" cy="1123712"/>
          </a:xfrm>
          <a:prstGeom prst="wedgeRoundRectCallout">
            <a:avLst>
              <a:gd name="adj1" fmla="val 44441"/>
              <a:gd name="adj2" fmla="val -8331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AU" sz="2000" dirty="0"/>
              <a:t>Something can be a claim even if we don’t know whether it’s true or false!</a:t>
            </a:r>
            <a:endParaRPr lang="en-AU" sz="2000" b="1" dirty="0">
              <a:ln/>
              <a:solidFill>
                <a:schemeClr val="tx1"/>
              </a:solidFill>
            </a:endParaRPr>
          </a:p>
          <a:p>
            <a:pPr algn="ctr"/>
            <a:r>
              <a:rPr lang="en-AU" sz="2000" b="1" i="1" dirty="0">
                <a:ln/>
                <a:solidFill>
                  <a:schemeClr val="tx1"/>
                </a:solidFill>
              </a:rPr>
              <a:t>Example: </a:t>
            </a:r>
            <a:r>
              <a:rPr lang="en-AU" sz="2000" b="1" dirty="0">
                <a:ln/>
                <a:solidFill>
                  <a:schemeClr val="tx1"/>
                </a:solidFill>
              </a:rPr>
              <a:t>The telephone in Dr. Nick’s office is blue.</a:t>
            </a:r>
          </a:p>
          <a:p>
            <a:pPr algn="ctr"/>
            <a:r>
              <a:rPr lang="en-AU" sz="2000" b="1" dirty="0">
                <a:ln/>
                <a:solidFill>
                  <a:schemeClr val="tx1"/>
                </a:solidFill>
              </a:rPr>
              <a:t>This is false (it's not blue) but </a:t>
            </a:r>
            <a:r>
              <a:rPr lang="en-AU" sz="2000" b="1" u="sng" dirty="0">
                <a:ln/>
                <a:solidFill>
                  <a:schemeClr val="tx1"/>
                </a:solidFill>
              </a:rPr>
              <a:t>it's still a claim. </a:t>
            </a:r>
            <a:endParaRPr lang="en-AU" sz="1900" b="1" u="sng" dirty="0">
              <a:ln/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74D486-64F7-4D77-8A22-9C8786737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378" y="48033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7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1155424"/>
            <a:ext cx="7940660" cy="763525"/>
          </a:xfrm>
        </p:spPr>
        <p:txBody>
          <a:bodyPr/>
          <a:lstStyle/>
          <a:p>
            <a:r>
              <a:rPr lang="en-AU" dirty="0"/>
              <a:t>Any Tips for Determining a Claim?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939079"/>
            <a:ext cx="7940661" cy="4428446"/>
          </a:xfrm>
        </p:spPr>
        <p:txBody>
          <a:bodyPr>
            <a:normAutofit fontScale="92500"/>
          </a:bodyPr>
          <a:lstStyle/>
          <a:p>
            <a:r>
              <a:rPr lang="en-AU" dirty="0"/>
              <a:t>I want to give you one way that helps me to determine </a:t>
            </a:r>
            <a:r>
              <a:rPr lang="en-AU" i="1" dirty="0">
                <a:solidFill>
                  <a:srgbClr val="00B050"/>
                </a:solidFill>
              </a:rPr>
              <a:t>whether or not a sentence expresses a claim. </a:t>
            </a:r>
          </a:p>
          <a:p>
            <a:pPr lvl="1"/>
            <a:r>
              <a:rPr lang="en-AU" dirty="0"/>
              <a:t>Just remember that claims are the kind of things that can be </a:t>
            </a:r>
            <a:r>
              <a:rPr lang="en-AU" b="1" dirty="0"/>
              <a:t>true or false</a:t>
            </a:r>
            <a:r>
              <a:rPr lang="en-AU" dirty="0"/>
              <a:t>, </a:t>
            </a:r>
            <a:r>
              <a:rPr lang="en-AU" u="sng" dirty="0"/>
              <a:t>not that we know whether they are actually true or false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/>
              <a:t>One trick is that you can essentially use the phrase: </a:t>
            </a:r>
            <a:r>
              <a:rPr lang="en-AU" b="1" dirty="0">
                <a:solidFill>
                  <a:srgbClr val="00B050"/>
                </a:solidFill>
              </a:rPr>
              <a:t>‘it is true that’ </a:t>
            </a:r>
            <a:r>
              <a:rPr lang="en-AU" dirty="0"/>
              <a:t>before the sentence.</a:t>
            </a:r>
          </a:p>
          <a:p>
            <a:r>
              <a:rPr lang="en-AU" dirty="0"/>
              <a:t>The ones that </a:t>
            </a:r>
            <a:r>
              <a:rPr lang="en-AU" u="sng" dirty="0"/>
              <a:t>make sense </a:t>
            </a:r>
            <a:r>
              <a:rPr lang="en-AU" dirty="0"/>
              <a:t>are </a:t>
            </a:r>
            <a:r>
              <a:rPr lang="en-AU" dirty="0">
                <a:solidFill>
                  <a:srgbClr val="00B050"/>
                </a:solidFill>
              </a:rPr>
              <a:t>claims</a:t>
            </a:r>
            <a:r>
              <a:rPr lang="en-AU" dirty="0"/>
              <a:t>; the ones that don’t, are not claims.</a:t>
            </a:r>
          </a:p>
          <a:p>
            <a:endParaRPr lang="es-CO" dirty="0"/>
          </a:p>
        </p:txBody>
      </p:sp>
      <p:pic>
        <p:nvPicPr>
          <p:cNvPr id="5132" name="Picture 12" descr="Image result for ti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32" y="79695"/>
            <a:ext cx="2283168" cy="162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1C8057-7DEF-4AEE-8189-59F9E8CD7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7985" y="38485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6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1017599" y="1596540"/>
            <a:ext cx="8093365" cy="4581149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400" dirty="0"/>
          </a:p>
          <a:p>
            <a:pPr algn="ctr"/>
            <a:r>
              <a:rPr lang="en-AU" sz="4400" dirty="0"/>
              <a:t>	Okay so now we know what claims are, but what are issues?</a:t>
            </a:r>
            <a:br>
              <a:rPr lang="en-AU" sz="4400" dirty="0"/>
            </a:br>
            <a:endParaRPr lang="en-AU" sz="44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82B9DE-D3C2-485B-8A9A-032912401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869" y="1138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8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080" y="1574271"/>
            <a:ext cx="1832460" cy="763525"/>
          </a:xfrm>
        </p:spPr>
        <p:txBody>
          <a:bodyPr>
            <a:normAutofit/>
          </a:bodyPr>
          <a:lstStyle/>
          <a:p>
            <a:r>
              <a:rPr lang="en-AU" dirty="0"/>
              <a:t>Issues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8965" y="2515907"/>
            <a:ext cx="7696200" cy="399848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AU" dirty="0"/>
              <a:t>An </a:t>
            </a:r>
            <a:r>
              <a:rPr lang="en-AU" b="1" dirty="0"/>
              <a:t>issue </a:t>
            </a:r>
            <a:r>
              <a:rPr lang="en-AU" dirty="0"/>
              <a:t>is a</a:t>
            </a:r>
            <a:r>
              <a:rPr lang="en-AU" dirty="0">
                <a:solidFill>
                  <a:srgbClr val="FF0000"/>
                </a:solidFill>
              </a:rPr>
              <a:t> </a:t>
            </a:r>
            <a:r>
              <a:rPr lang="en-AU" b="1" dirty="0">
                <a:solidFill>
                  <a:srgbClr val="FF0000"/>
                </a:solidFill>
              </a:rPr>
              <a:t>question</a:t>
            </a:r>
            <a:r>
              <a:rPr lang="en-AU" dirty="0">
                <a:solidFill>
                  <a:srgbClr val="FF0000"/>
                </a:solidFill>
              </a:rPr>
              <a:t> </a:t>
            </a:r>
            <a:r>
              <a:rPr lang="en-AU" dirty="0"/>
              <a:t>regarding whether a claim is true or false.</a:t>
            </a:r>
          </a:p>
          <a:p>
            <a:r>
              <a:rPr lang="en-AU" dirty="0"/>
              <a:t>The issue is what is up for </a:t>
            </a:r>
            <a:r>
              <a:rPr lang="en-AU" dirty="0">
                <a:solidFill>
                  <a:srgbClr val="00B050"/>
                </a:solidFill>
              </a:rPr>
              <a:t>debate</a:t>
            </a:r>
            <a:r>
              <a:rPr lang="en-AU" dirty="0"/>
              <a:t> or what is being </a:t>
            </a:r>
            <a:r>
              <a:rPr lang="en-AU" dirty="0">
                <a:solidFill>
                  <a:srgbClr val="00B050"/>
                </a:solidFill>
              </a:rPr>
              <a:t>questioned</a:t>
            </a:r>
            <a:r>
              <a:rPr lang="en-AU" dirty="0"/>
              <a:t>!</a:t>
            </a:r>
          </a:p>
          <a:p>
            <a:pPr eaLnBrk="1" hangingPunct="1"/>
            <a:endParaRPr lang="en-AU" sz="1600" dirty="0"/>
          </a:p>
          <a:p>
            <a:pPr eaLnBrk="1" hangingPunct="1"/>
            <a:r>
              <a:rPr lang="en-AU" dirty="0"/>
              <a:t>Producing </a:t>
            </a:r>
            <a:r>
              <a:rPr lang="en-AU" b="1" dirty="0"/>
              <a:t>issues</a:t>
            </a:r>
            <a:r>
              <a:rPr lang="en-AU" dirty="0"/>
              <a:t> is important.</a:t>
            </a:r>
          </a:p>
          <a:p>
            <a:pPr eaLnBrk="1" hangingPunct="1">
              <a:buNone/>
            </a:pPr>
            <a:br>
              <a:rPr lang="en-AU" sz="1600" dirty="0"/>
            </a:br>
            <a:r>
              <a:rPr lang="en-AU" b="1" dirty="0"/>
              <a:t>Why?</a:t>
            </a:r>
            <a:r>
              <a:rPr lang="en-AU" b="1" dirty="0">
                <a:solidFill>
                  <a:srgbClr val="0070C0"/>
                </a:solidFill>
              </a:rPr>
              <a:t> </a:t>
            </a:r>
            <a:r>
              <a:rPr lang="en-AU" dirty="0"/>
              <a:t>So that we can participate in critical thinking and have good reasons for our beliefs or what we hold as accurate knowledge.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6557165" y="3887115"/>
            <a:ext cx="2235893" cy="1221640"/>
          </a:xfrm>
          <a:prstGeom prst="wedgeRoundRectCallout">
            <a:avLst>
              <a:gd name="adj1" fmla="val -117357"/>
              <a:gd name="adj2" fmla="val 3117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chemeClr val="tx1"/>
                </a:solidFill>
              </a:rPr>
              <a:t>With this we can: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Conduct reasoning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Ask questions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686300" y="736071"/>
            <a:ext cx="3276600" cy="16764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Left-Right Arrow 19"/>
          <p:cNvSpPr/>
          <p:nvPr/>
        </p:nvSpPr>
        <p:spPr>
          <a:xfrm>
            <a:off x="5325183" y="1290284"/>
            <a:ext cx="1859604" cy="76079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707377" y="1488856"/>
            <a:ext cx="86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U"/>
            </a:defPPr>
            <a:lvl1pPr>
              <a:defRPr sz="3200">
                <a:solidFill>
                  <a:srgbClr val="4F261E"/>
                </a:solidFill>
                <a:latin typeface="+mn-lt"/>
                <a:cs typeface="+mn-cs"/>
              </a:defRPr>
            </a:lvl1pPr>
          </a:lstStyle>
          <a:p>
            <a:r>
              <a:rPr lang="en-AU" sz="2000" dirty="0"/>
              <a:t>True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7184" y="1470628"/>
            <a:ext cx="86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4F261E"/>
                </a:solidFill>
                <a:latin typeface="+mn-lt"/>
                <a:cs typeface="+mn-cs"/>
              </a:rPr>
              <a:t>False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77741" y="1449915"/>
            <a:ext cx="86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4F261E"/>
                </a:solidFill>
                <a:latin typeface="+mn-lt"/>
                <a:cs typeface="+mn-cs"/>
              </a:rPr>
              <a:t>Claim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39734" y="766692"/>
            <a:ext cx="130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4F261E"/>
                </a:solidFill>
                <a:latin typeface="+mn-lt"/>
                <a:cs typeface="+mn-cs"/>
              </a:rPr>
              <a:t>Question?</a:t>
            </a:r>
          </a:p>
        </p:txBody>
      </p:sp>
      <p:sp>
        <p:nvSpPr>
          <p:cNvPr id="25" name="Bent Arrow 24"/>
          <p:cNvSpPr/>
          <p:nvPr/>
        </p:nvSpPr>
        <p:spPr>
          <a:xfrm>
            <a:off x="2167597" y="1091934"/>
            <a:ext cx="2209800" cy="715962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B467A5-AC1B-4949-90F1-DBA4C0643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80777" y="2954931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46E5CB-4109-40C4-AC6C-B19FAF27543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36583" y="59047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4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66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48965" y="4803345"/>
            <a:ext cx="7177136" cy="9162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829372"/>
            <a:ext cx="7315200" cy="1143000"/>
          </a:xfrm>
        </p:spPr>
        <p:txBody>
          <a:bodyPr/>
          <a:lstStyle/>
          <a:p>
            <a:r>
              <a:rPr lang="en-AU" dirty="0"/>
              <a:t>Issues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8965" y="1972372"/>
            <a:ext cx="7467600" cy="4525963"/>
          </a:xfrm>
        </p:spPr>
        <p:txBody>
          <a:bodyPr/>
          <a:lstStyle/>
          <a:p>
            <a:pPr eaLnBrk="1" hangingPunct="1"/>
            <a:r>
              <a:rPr lang="en-AU" dirty="0"/>
              <a:t>Consider these two </a:t>
            </a:r>
            <a:r>
              <a:rPr lang="en-AU" dirty="0">
                <a:solidFill>
                  <a:srgbClr val="00B050"/>
                </a:solidFill>
              </a:rPr>
              <a:t>claims</a:t>
            </a:r>
            <a:r>
              <a:rPr lang="en-AU" dirty="0"/>
              <a:t>: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dirty="0"/>
              <a:t>Mobile phones are recent devices.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en-US" dirty="0"/>
              <a:t>A student does not need a mobile phone.</a:t>
            </a:r>
          </a:p>
          <a:p>
            <a:pPr lvl="1" eaLnBrk="1" hangingPunct="1"/>
            <a:endParaRPr lang="en-US" sz="1600" dirty="0"/>
          </a:p>
          <a:p>
            <a:pPr marL="0" indent="0">
              <a:buNone/>
            </a:pPr>
            <a:r>
              <a:rPr lang="en-US" b="1" i="1" dirty="0"/>
              <a:t>First do you agree or disagree with both?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u="sng" dirty="0"/>
              <a:t>When you make a </a:t>
            </a:r>
            <a:r>
              <a:rPr lang="en-US" u="sng" dirty="0">
                <a:solidFill>
                  <a:srgbClr val="FF0000"/>
                </a:solidFill>
              </a:rPr>
              <a:t>question </a:t>
            </a:r>
            <a:r>
              <a:rPr lang="en-US" u="sng" dirty="0"/>
              <a:t>about the truth of a claim, </a:t>
            </a:r>
            <a:r>
              <a:rPr lang="en-AU" u="sng" dirty="0"/>
              <a:t>you are making </a:t>
            </a:r>
            <a:r>
              <a:rPr lang="en-AU" u="sng" dirty="0">
                <a:solidFill>
                  <a:srgbClr val="FF0000"/>
                </a:solidFill>
              </a:rPr>
              <a:t>an issue</a:t>
            </a:r>
            <a:r>
              <a:rPr lang="en-AU" u="sng" dirty="0"/>
              <a:t>!</a:t>
            </a:r>
          </a:p>
          <a:p>
            <a:pPr eaLnBrk="1" hangingPunct="1"/>
            <a:endParaRPr lang="en-US" dirty="0"/>
          </a:p>
        </p:txBody>
      </p:sp>
      <p:pic>
        <p:nvPicPr>
          <p:cNvPr id="5122" name="Picture 2" descr="http://i.telegraph.co.uk/multimedia/archive/02662/Galxy-Note3_031_se_2662548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76200"/>
            <a:ext cx="3132306" cy="1955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265" y="709725"/>
            <a:ext cx="774012" cy="12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0820C4-817E-41A8-A6C5-32010920A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4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5"/>
            <a:ext cx="7329840" cy="852930"/>
          </a:xfrm>
        </p:spPr>
        <p:txBody>
          <a:bodyPr>
            <a:normAutofit fontScale="90000"/>
          </a:bodyPr>
          <a:lstStyle/>
          <a:p>
            <a:r>
              <a:rPr lang="en-AU" sz="3200" cap="none" dirty="0">
                <a:solidFill>
                  <a:srgbClr val="659200"/>
                </a:solidFill>
              </a:rPr>
              <a:t>Review of last week – Problem Solving Skills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F49CE-1ED9-41D7-9AF2-867D4CD3F71E}" type="slidenum">
              <a:rPr lang="en-AU" smtClean="0"/>
              <a:pPr>
                <a:defRPr/>
              </a:pPr>
              <a:t>2</a:t>
            </a:fld>
            <a:endParaRPr lang="en-A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3AE504-4E2A-46CD-9BFC-79C4E3FDF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40422"/>
              </p:ext>
            </p:extLst>
          </p:nvPr>
        </p:nvGraphicFramePr>
        <p:xfrm>
          <a:off x="1833746" y="1945890"/>
          <a:ext cx="4865688" cy="629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Acrobat Document" r:id="rId8" imgW="4866013" imgH="6297102" progId="Acrobat.Document.DC">
                  <p:embed/>
                </p:oleObj>
              </mc:Choice>
              <mc:Fallback>
                <p:oleObj name="Acrobat Document" r:id="rId8" imgW="4866013" imgH="629710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3746" y="1945890"/>
                        <a:ext cx="4865688" cy="629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E363A1-283B-441D-853E-BA6692F2AE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67985" y="3716957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53A25F-57E3-47EA-BB15-7835A649AE5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67985" y="5070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6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1138425"/>
            <a:ext cx="3206805" cy="763525"/>
          </a:xfrm>
        </p:spPr>
        <p:txBody>
          <a:bodyPr/>
          <a:lstStyle/>
          <a:p>
            <a:r>
              <a:rPr lang="en-AU" dirty="0"/>
              <a:t>Issues </a:t>
            </a:r>
            <a:r>
              <a:rPr lang="en-AU" sz="2400" dirty="0"/>
              <a:t>(Examples)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3734" y="2158502"/>
            <a:ext cx="7968596" cy="4373258"/>
          </a:xfrm>
        </p:spPr>
        <p:txBody>
          <a:bodyPr>
            <a:normAutofit fontScale="92500" lnSpcReduction="20000"/>
          </a:bodyPr>
          <a:lstStyle/>
          <a:p>
            <a:pPr marL="571500" lvl="1" indent="-514350" eaLnBrk="1" hangingPunct="1">
              <a:buNone/>
            </a:pPr>
            <a:r>
              <a:rPr lang="en-US" sz="3000" dirty="0">
                <a:solidFill>
                  <a:srgbClr val="FF0000"/>
                </a:solidFill>
              </a:rPr>
              <a:t>Claim</a:t>
            </a:r>
            <a:r>
              <a:rPr lang="en-US" sz="3000" dirty="0">
                <a:solidFill>
                  <a:srgbClr val="4F261E"/>
                </a:solidFill>
              </a:rPr>
              <a:t> – </a:t>
            </a:r>
            <a:r>
              <a:rPr lang="en-US" sz="3000" dirty="0"/>
              <a:t>Mobile phones are recent devices.</a:t>
            </a:r>
          </a:p>
          <a:p>
            <a:pPr marL="571500" lvl="1" indent="-514350" eaLnBrk="1" hangingPunct="1">
              <a:buNone/>
            </a:pPr>
            <a:r>
              <a:rPr lang="en-US" sz="3000" dirty="0">
                <a:solidFill>
                  <a:srgbClr val="FF0000"/>
                </a:solidFill>
              </a:rPr>
              <a:t>Issue</a:t>
            </a:r>
            <a:r>
              <a:rPr lang="en-US" sz="3000" dirty="0">
                <a:solidFill>
                  <a:srgbClr val="4F261E"/>
                </a:solidFill>
              </a:rPr>
              <a:t> – </a:t>
            </a:r>
            <a:r>
              <a:rPr lang="en-AU" sz="3000" dirty="0"/>
              <a:t>Are mobile phones recent devices?</a:t>
            </a:r>
          </a:p>
          <a:p>
            <a:pPr marL="571500" lvl="1" indent="-514350" eaLnBrk="1" hangingPunct="1">
              <a:buNone/>
            </a:pPr>
            <a:endParaRPr lang="en-US" sz="3000" dirty="0">
              <a:solidFill>
                <a:srgbClr val="4F261E"/>
              </a:solidFill>
            </a:endParaRPr>
          </a:p>
          <a:p>
            <a:pPr marL="571500" lvl="1" indent="-514350" eaLnBrk="1" hangingPunct="1">
              <a:buNone/>
            </a:pPr>
            <a:r>
              <a:rPr lang="en-US" sz="3000" dirty="0">
                <a:solidFill>
                  <a:srgbClr val="FF0000"/>
                </a:solidFill>
              </a:rPr>
              <a:t>Claim</a:t>
            </a:r>
            <a:r>
              <a:rPr lang="en-US" sz="3000" dirty="0">
                <a:solidFill>
                  <a:srgbClr val="4F261E"/>
                </a:solidFill>
              </a:rPr>
              <a:t> – </a:t>
            </a:r>
            <a:r>
              <a:rPr lang="en-US" sz="3000" dirty="0"/>
              <a:t>A student does not need a mobile phone.</a:t>
            </a:r>
          </a:p>
          <a:p>
            <a:pPr marL="571500" lvl="1" indent="-514350" eaLnBrk="1" hangingPunct="1">
              <a:buNone/>
            </a:pPr>
            <a:r>
              <a:rPr lang="en-US" sz="3000" dirty="0">
                <a:solidFill>
                  <a:srgbClr val="FF0000"/>
                </a:solidFill>
              </a:rPr>
              <a:t>Issue</a:t>
            </a:r>
            <a:r>
              <a:rPr lang="en-US" sz="3000" dirty="0">
                <a:solidFill>
                  <a:srgbClr val="4F261E"/>
                </a:solidFill>
              </a:rPr>
              <a:t> – </a:t>
            </a:r>
            <a:r>
              <a:rPr lang="en-AU" sz="3000" dirty="0"/>
              <a:t>Does a student need a mobile phone?</a:t>
            </a:r>
          </a:p>
          <a:p>
            <a:pPr marL="571500" lvl="1" indent="-514350" eaLnBrk="1" hangingPunct="1">
              <a:buNone/>
            </a:pPr>
            <a:endParaRPr lang="en-AU" sz="3000" dirty="0">
              <a:solidFill>
                <a:srgbClr val="4F261E"/>
              </a:solidFill>
            </a:endParaRPr>
          </a:p>
          <a:p>
            <a:pPr marL="571500" lvl="1" indent="-514350" eaLnBrk="1" hangingPunct="1">
              <a:buNone/>
            </a:pPr>
            <a:r>
              <a:rPr lang="en-AU" sz="3000" dirty="0">
                <a:solidFill>
                  <a:srgbClr val="FF0000"/>
                </a:solidFill>
              </a:rPr>
              <a:t>Claim</a:t>
            </a:r>
            <a:r>
              <a:rPr lang="en-AU" sz="3000" dirty="0">
                <a:solidFill>
                  <a:srgbClr val="4F261E"/>
                </a:solidFill>
              </a:rPr>
              <a:t> – </a:t>
            </a:r>
            <a:r>
              <a:rPr lang="en-AU" sz="3000" dirty="0"/>
              <a:t>The Sony PS4 is the most powerful gaming console</a:t>
            </a:r>
          </a:p>
          <a:p>
            <a:pPr marL="571500" lvl="1" indent="-514350" eaLnBrk="1" hangingPunct="1">
              <a:buNone/>
            </a:pPr>
            <a:r>
              <a:rPr lang="en-AU" sz="3000" dirty="0">
                <a:solidFill>
                  <a:srgbClr val="FF0000"/>
                </a:solidFill>
              </a:rPr>
              <a:t>Issue</a:t>
            </a:r>
            <a:r>
              <a:rPr lang="en-AU" sz="3000" dirty="0">
                <a:solidFill>
                  <a:srgbClr val="4F261E"/>
                </a:solidFill>
              </a:rPr>
              <a:t> – </a:t>
            </a:r>
            <a:r>
              <a:rPr lang="en-AU" sz="3000" dirty="0"/>
              <a:t>Is the Sony PS4 the most powerful gaming console?</a:t>
            </a:r>
          </a:p>
        </p:txBody>
      </p:sp>
      <p:pic>
        <p:nvPicPr>
          <p:cNvPr id="6146" name="Picture 2" descr="http://proofthatblog.com/wp-content/uploads/2013/06/question-mar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90" y="1443835"/>
            <a:ext cx="1460015" cy="1460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A3E977-6DAF-49C4-9DEB-CB917A32B5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448966" y="1138425"/>
            <a:ext cx="8093366" cy="4886559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800" dirty="0"/>
          </a:p>
          <a:p>
            <a:pPr algn="ctr"/>
            <a:r>
              <a:rPr lang="en-AU" sz="3800" dirty="0"/>
              <a:t>Now let’s look at the theme of this week.</a:t>
            </a:r>
          </a:p>
          <a:p>
            <a:pPr algn="ctr"/>
            <a:endParaRPr lang="en-AU" sz="3800" dirty="0"/>
          </a:p>
          <a:p>
            <a:pPr algn="ctr"/>
            <a:r>
              <a:rPr lang="en-AU" sz="3800" dirty="0"/>
              <a:t>The social problem revolving around </a:t>
            </a:r>
          </a:p>
          <a:p>
            <a:pPr algn="ctr"/>
            <a:r>
              <a:rPr lang="en-AU" sz="3800" dirty="0"/>
              <a:t>The WikiLeaks CIA issue!</a:t>
            </a:r>
            <a:br>
              <a:rPr lang="en-AU" sz="3800" dirty="0"/>
            </a:br>
            <a:endParaRPr lang="en-AU" sz="3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EF5EE0-D9AF-46F0-9611-2B1D2D930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8805" y="4956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4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080" y="1291130"/>
            <a:ext cx="6642667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[Video] </a:t>
            </a:r>
            <a:r>
              <a:rPr lang="en-AU" b="1" dirty="0"/>
              <a:t>WikiLeaks: CIA hacks phones, TVs worldwide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3310" y="6483100"/>
            <a:ext cx="5191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i="1" dirty="0"/>
              <a:t>Source: </a:t>
            </a:r>
            <a:r>
              <a:rPr lang="en-AU" i="1" dirty="0">
                <a:hlinkClick r:id="rId5" action="ppaction://hlinkfile"/>
              </a:rPr>
              <a:t>videos\WikiLeaks_ CIA hacks phones, TVs </a:t>
            </a:r>
            <a:r>
              <a:rPr lang="en-AU" i="1" dirty="0" err="1">
                <a:hlinkClick r:id="rId5" action="ppaction://hlinkfile"/>
              </a:rPr>
              <a:t>worldwide.mkv</a:t>
            </a:r>
            <a:endParaRPr lang="en-AU" i="1" dirty="0"/>
          </a:p>
        </p:txBody>
      </p:sp>
      <p:pic>
        <p:nvPicPr>
          <p:cNvPr id="6" name="a42f55YOCSg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907080" y="2228645"/>
            <a:ext cx="7177135" cy="403713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278FCE-C64D-49C2-889C-6596C1B3E5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16374" y="1227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385" y="329503"/>
            <a:ext cx="7024429" cy="916230"/>
          </a:xfrm>
        </p:spPr>
        <p:txBody>
          <a:bodyPr>
            <a:normAutofit fontScale="90000"/>
          </a:bodyPr>
          <a:lstStyle/>
          <a:p>
            <a:r>
              <a:rPr lang="en-AU" b="1" i="1" dirty="0"/>
              <a:t>News: </a:t>
            </a:r>
            <a:r>
              <a:rPr lang="en-AU" dirty="0"/>
              <a:t>How the CIA hacking tools allegedly work: inside the WikiLeaks files</a:t>
            </a:r>
            <a:br>
              <a:rPr lang="en-AU" b="1" i="1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" y="1443834"/>
            <a:ext cx="9017304" cy="541416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AU" dirty="0"/>
              <a:t>WikiLeaks has claimed the </a:t>
            </a:r>
            <a:r>
              <a:rPr lang="en-AU" b="1" dirty="0"/>
              <a:t>CIA can pretty much hack into any device </a:t>
            </a:r>
            <a:r>
              <a:rPr lang="en-AU" dirty="0"/>
              <a:t>with its range of hacking tools, designed to read and lift data from electronic devices.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AU" dirty="0"/>
              <a:t>The first batch to be leaked, </a:t>
            </a:r>
            <a:r>
              <a:rPr lang="en-AU" b="1" dirty="0"/>
              <a:t>dubbed 'Year Zero' is comprised of 8,761 documents</a:t>
            </a:r>
            <a:r>
              <a:rPr lang="en-AU" dirty="0"/>
              <a:t> and files that reportedly detail how authorities have discovered a way to break through the encryption in highly secure messaging platforms such as WhatsApp, Telegram and Signal.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AU" dirty="0"/>
              <a:t>This is done by </a:t>
            </a:r>
            <a:r>
              <a:rPr lang="en-AU" b="1" dirty="0"/>
              <a:t>accessing the data on devices before encryption is applied </a:t>
            </a:r>
            <a:r>
              <a:rPr lang="en-AU" dirty="0"/>
              <a:t>on Android and using other methods on the iPhone, Microsoft Windows and even Samsung smart TVs.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AU" dirty="0"/>
              <a:t>WikiLeaks explained that the agency </a:t>
            </a:r>
            <a:r>
              <a:rPr lang="en-AU" b="1" dirty="0"/>
              <a:t>"lost control" </a:t>
            </a:r>
            <a:r>
              <a:rPr lang="en-AU" dirty="0"/>
              <a:t>of its hacking weapons, including malware, viruses, trojans, </a:t>
            </a:r>
            <a:r>
              <a:rPr lang="en-AU" b="1" dirty="0"/>
              <a:t>weaponised "zero day" exploits</a:t>
            </a:r>
            <a:r>
              <a:rPr lang="en-AU" dirty="0"/>
              <a:t>, malware remote control systems and associated documentation.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AU" sz="1700" dirty="0"/>
              <a:t>Source: </a:t>
            </a:r>
            <a:r>
              <a:rPr lang="en-AU" sz="1700" dirty="0">
                <a:hlinkClick r:id="rId4"/>
              </a:rPr>
              <a:t>https://www.bit.com.au/News/453997,how-the-cia-hacking-tools-allegedly-work-inside-the-wikileaks-files.aspx</a:t>
            </a:r>
            <a:r>
              <a:rPr lang="en-AU" sz="1700" dirty="0"/>
              <a:t>.</a:t>
            </a:r>
            <a:endParaRPr lang="en-AU" dirty="0"/>
          </a:p>
        </p:txBody>
      </p:sp>
      <p:pic>
        <p:nvPicPr>
          <p:cNvPr id="8194" name="Picture 2" descr="How the CIA hacking tools allegedly work: inside the WikiLeaks fil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69490"/>
            <a:ext cx="2099895" cy="1182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F9F12A-A297-4315-98A8-4AAF76F75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15" y="985720"/>
            <a:ext cx="8551480" cy="763525"/>
          </a:xfrm>
        </p:spPr>
        <p:txBody>
          <a:bodyPr>
            <a:noAutofit/>
          </a:bodyPr>
          <a:lstStyle/>
          <a:p>
            <a:r>
              <a:rPr lang="en-US" sz="3200" b="1" dirty="0"/>
              <a:t>CIA Spying: News Article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8410863" cy="4581150"/>
          </a:xfrm>
        </p:spPr>
        <p:txBody>
          <a:bodyPr>
            <a:normAutofit/>
          </a:bodyPr>
          <a:lstStyle/>
          <a:p>
            <a:endParaRPr lang="en-US" i="1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788" y="1677731"/>
            <a:ext cx="8563567" cy="4199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AU" sz="2400" dirty="0">
                <a:solidFill>
                  <a:srgbClr val="659200"/>
                </a:solidFill>
              </a:rPr>
              <a:t>Make a small group with the students next to you (2-3).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2400" dirty="0">
                <a:solidFill>
                  <a:srgbClr val="659200"/>
                </a:solidFill>
              </a:rPr>
              <a:t>Spend 5 minutes discussing the following questions.</a:t>
            </a:r>
          </a:p>
          <a:p>
            <a:endParaRPr lang="en-AU" sz="2400" dirty="0"/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Do you think the CIA/Government should be authorised to view everything we send/receive via technology or listen in on our conversations?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Should WikiLeaks keep these tools private or release them to the public?</a:t>
            </a:r>
          </a:p>
        </p:txBody>
      </p:sp>
      <p:sp>
        <p:nvSpPr>
          <p:cNvPr id="4" name="6-Point Star 3"/>
          <p:cNvSpPr/>
          <p:nvPr/>
        </p:nvSpPr>
        <p:spPr>
          <a:xfrm>
            <a:off x="6404460" y="4650640"/>
            <a:ext cx="2421484" cy="2148893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/>
              <a:t>Task: Keep note of any claims or issues mentioned for the next activity.</a:t>
            </a:r>
          </a:p>
        </p:txBody>
      </p:sp>
      <p:pic>
        <p:nvPicPr>
          <p:cNvPr id="1026" name="Picture 2" descr="http://blog.oureducation.in/wp-content/uploads/2013/08/Latest-GD-Topics-for-Job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345" y="5194787"/>
            <a:ext cx="1852551" cy="136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Wave 4"/>
          <p:cNvSpPr/>
          <p:nvPr/>
        </p:nvSpPr>
        <p:spPr>
          <a:xfrm>
            <a:off x="141115" y="5261460"/>
            <a:ext cx="1987605" cy="1068935"/>
          </a:xfrm>
          <a:prstGeom prst="wav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Load up the article from the last slide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0CB924-CF6A-4527-856D-CCC83B347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5525" y="2441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33" y="212591"/>
            <a:ext cx="6719020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CIA Spying: News Article Discussion: </a:t>
            </a:r>
            <a:r>
              <a:rPr lang="en-AU" b="1" dirty="0"/>
              <a:t>Let’s spend a minute!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1138425"/>
            <a:ext cx="5191970" cy="3046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/>
              <a:t>Did you pick up on any claims in the article, in your discussion or did you raise any questions on those claims?</a:t>
            </a:r>
          </a:p>
          <a:p>
            <a:pPr marL="0" indent="0">
              <a:buNone/>
            </a:pPr>
            <a:r>
              <a:rPr lang="en-AU" sz="3200" b="1" i="1" dirty="0"/>
              <a:t>Let’s try fill this table!</a:t>
            </a:r>
          </a:p>
        </p:txBody>
      </p:sp>
      <p:pic>
        <p:nvPicPr>
          <p:cNvPr id="1028" name="Picture 4" descr="https://upload.wikimedia.org/wikipedia/commons/a/a4/Clock_face_one_ha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3" y="976116"/>
            <a:ext cx="1237011" cy="125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59785" y="4039820"/>
          <a:ext cx="7940660" cy="24924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97">
                <a:tc>
                  <a:txBody>
                    <a:bodyPr/>
                    <a:lstStyle/>
                    <a:p>
                      <a:r>
                        <a:rPr lang="en-AU" dirty="0"/>
                        <a:t>Claims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497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497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497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497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35A209-4DE3-4806-AC52-12DBBA1539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9415" y="28294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1596539"/>
            <a:ext cx="8093365" cy="13743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Following the Video</a:t>
            </a:r>
            <a:br>
              <a:rPr lang="en-US" b="1" dirty="0"/>
            </a:br>
            <a:r>
              <a:rPr lang="en-US" b="1" dirty="0"/>
              <a:t>Select the Best Response!</a:t>
            </a:r>
            <a:br>
              <a:rPr lang="en-US" b="1" dirty="0"/>
            </a:br>
            <a:br>
              <a:rPr lang="en-US" b="1" dirty="0"/>
            </a:br>
            <a:endParaRPr lang="en-US" b="1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6882" y="2512770"/>
            <a:ext cx="7940660" cy="3893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dirty="0"/>
              <a:t>Which one of the three responses below is a claim?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/>
              <a:t>The CIA has the ability to hack ‘Smart’ Televisions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/>
              <a:t>Was Wikileaks involved in stealing these documents from the CIA?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i="1" dirty="0"/>
              <a:t>These documented CIA cyber-attacks are bad because they are designed to spy on people around the world </a:t>
            </a:r>
          </a:p>
          <a:p>
            <a:pPr marL="457200" indent="-457200">
              <a:buFont typeface="+mj-lt"/>
              <a:buAutoNum type="arabicPeriod"/>
            </a:pPr>
            <a:endParaRPr lang="en-US" sz="2400" i="1" dirty="0"/>
          </a:p>
          <a:p>
            <a:pPr marL="0" indent="0">
              <a:buNone/>
            </a:pPr>
            <a:r>
              <a:rPr lang="en-US" sz="2400" i="1" dirty="0">
                <a:solidFill>
                  <a:srgbClr val="00B050"/>
                </a:solidFill>
              </a:rPr>
              <a:t>Yes #1 is structurally a claim. 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00B050"/>
                </a:solidFill>
              </a:rPr>
              <a:t>…Though is it really true or false? What is the proof?</a:t>
            </a:r>
          </a:p>
          <a:p>
            <a:endParaRPr lang="en-US" sz="2400" i="1" dirty="0"/>
          </a:p>
        </p:txBody>
      </p:sp>
      <p:pic>
        <p:nvPicPr>
          <p:cNvPr id="4" name="Picture 2" descr="http://proofthatblog.com/wp-content/uploads/2013/06/question-ma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70" y="866531"/>
            <a:ext cx="1460015" cy="1460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Arrow 2"/>
          <p:cNvSpPr/>
          <p:nvPr/>
        </p:nvSpPr>
        <p:spPr>
          <a:xfrm>
            <a:off x="7559065" y="2949260"/>
            <a:ext cx="610820" cy="45811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A704F1-F805-4A33-8113-1B3EE4CD4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63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22195"/>
            <a:ext cx="6719020" cy="763525"/>
          </a:xfrm>
        </p:spPr>
        <p:txBody>
          <a:bodyPr>
            <a:normAutofit/>
          </a:bodyPr>
          <a:lstStyle/>
          <a:p>
            <a:r>
              <a:rPr lang="en-AU" b="1" dirty="0"/>
              <a:t>Take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2054655"/>
            <a:ext cx="6719019" cy="3046732"/>
          </a:xfrm>
          <a:prstGeom prst="wedgeRoundRectCallout">
            <a:avLst>
              <a:gd name="adj1" fmla="val -43739"/>
              <a:gd name="adj2" fmla="val 85381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3200" dirty="0"/>
              <a:t>From today’s class and our group discussions.</a:t>
            </a:r>
          </a:p>
          <a:p>
            <a:pPr marL="0" indent="0">
              <a:buNone/>
            </a:pPr>
            <a:br>
              <a:rPr lang="en-AU" sz="3200" dirty="0"/>
            </a:br>
            <a:r>
              <a:rPr lang="en-AU" sz="3200" dirty="0"/>
              <a:t>Take 2-3 minutes to jot down the main things you learned today…. What are your ‘takeaways’.</a:t>
            </a:r>
          </a:p>
          <a:p>
            <a:pPr marL="0" indent="0">
              <a:buNone/>
            </a:pPr>
            <a:endParaRPr lang="en-AU" sz="3200" dirty="0"/>
          </a:p>
        </p:txBody>
      </p:sp>
      <p:pic>
        <p:nvPicPr>
          <p:cNvPr id="1028" name="Picture 4" descr="https://upload.wikimedia.org/wikipedia/commons/a/a4/Clock_face_one_ha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156301"/>
            <a:ext cx="1638187" cy="16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lker.com/cliparts/8/p/O/f/S/y/pen-and-paper-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755" y="4803345"/>
            <a:ext cx="1745785" cy="189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7755D9-12F1-4EDB-A7EE-4FCF00C56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460" y="51013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2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951689"/>
            <a:ext cx="3817625" cy="1143000"/>
          </a:xfrm>
        </p:spPr>
        <p:txBody>
          <a:bodyPr/>
          <a:lstStyle/>
          <a:p>
            <a:r>
              <a:rPr lang="en-AU" dirty="0"/>
              <a:t>In Conclusion…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6260" y="1828800"/>
            <a:ext cx="8551479" cy="480700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800" i="1" u="sng" dirty="0">
                <a:solidFill>
                  <a:srgbClr val="659200"/>
                </a:solidFill>
              </a:rPr>
              <a:t>Claims</a:t>
            </a:r>
            <a:r>
              <a:rPr lang="en-US" altLang="en-US" sz="2800" dirty="0"/>
              <a:t> are either </a:t>
            </a:r>
            <a:r>
              <a:rPr lang="en-US" altLang="en-US" sz="2800" b="1" dirty="0"/>
              <a:t>true</a:t>
            </a:r>
            <a:r>
              <a:rPr lang="en-US" altLang="en-US" sz="2800" dirty="0"/>
              <a:t> or </a:t>
            </a:r>
            <a:r>
              <a:rPr lang="en-US" altLang="en-US" sz="2800" b="1" dirty="0"/>
              <a:t>false</a:t>
            </a:r>
            <a:r>
              <a:rPr lang="en-US" altLang="en-US" sz="2800" dirty="0"/>
              <a:t>.</a:t>
            </a:r>
          </a:p>
          <a:p>
            <a:pPr lvl="1"/>
            <a:r>
              <a:rPr lang="en-US" altLang="en-US" dirty="0"/>
              <a:t>Remember it is about the structure, not necessarily is it true or false. Can it be true or false.</a:t>
            </a:r>
          </a:p>
          <a:p>
            <a:pPr>
              <a:lnSpc>
                <a:spcPct val="90000"/>
              </a:lnSpc>
            </a:pPr>
            <a:r>
              <a:rPr lang="en-US" altLang="en-US" sz="2800" i="1" u="sng" dirty="0">
                <a:solidFill>
                  <a:srgbClr val="659200"/>
                </a:solidFill>
              </a:rPr>
              <a:t>Issue</a:t>
            </a:r>
            <a:r>
              <a:rPr lang="en-US" altLang="en-US" sz="2800" i="1" dirty="0">
                <a:solidFill>
                  <a:srgbClr val="659200"/>
                </a:solidFill>
              </a:rPr>
              <a:t>: </a:t>
            </a:r>
            <a:r>
              <a:rPr lang="en-US" altLang="en-US" sz="2800" dirty="0"/>
              <a:t>a matter of controversy or uncertainty – a question</a:t>
            </a:r>
            <a:r>
              <a:rPr lang="en-US" altLang="en-US" dirty="0"/>
              <a:t> about a claim! (we are suspicious and need to raise an issue).</a:t>
            </a:r>
            <a:endParaRPr lang="en-US" altLang="en-US" sz="2800" dirty="0"/>
          </a:p>
          <a:p>
            <a:r>
              <a:rPr lang="en-US" altLang="en-US" i="1" u="sng" dirty="0">
                <a:solidFill>
                  <a:srgbClr val="659200"/>
                </a:solidFill>
              </a:rPr>
              <a:t>Critical Thinking: </a:t>
            </a:r>
            <a:r>
              <a:rPr lang="en-US" altLang="en-US" sz="2800" i="1" dirty="0"/>
              <a:t>The careful, deliberate determination of whether to accept, reject, or suspend judgment about a claim – and the degree of confidence with which we accept or reject it.</a:t>
            </a:r>
          </a:p>
          <a:p>
            <a:r>
              <a:rPr lang="en-US" altLang="en-US" i="1" u="sng" dirty="0">
                <a:solidFill>
                  <a:srgbClr val="659200"/>
                </a:solidFill>
              </a:rPr>
              <a:t>Spying technology  </a:t>
            </a:r>
            <a:r>
              <a:rPr lang="en-US" altLang="en-US" dirty="0"/>
              <a:t>– can be a benefit and a problem (if its lost into the wrong hands)!</a:t>
            </a:r>
          </a:p>
          <a:p>
            <a:r>
              <a:rPr lang="en-AU" i="1" u="sng" dirty="0">
                <a:solidFill>
                  <a:srgbClr val="659200"/>
                </a:solidFill>
              </a:rPr>
              <a:t>WikiLeaks </a:t>
            </a:r>
            <a:r>
              <a:rPr lang="en-AU" dirty="0"/>
              <a:t>has claimed the </a:t>
            </a:r>
            <a:r>
              <a:rPr lang="en-AU" b="1" dirty="0"/>
              <a:t>CIA can pretty much hack into any device. </a:t>
            </a:r>
            <a:r>
              <a:rPr lang="en-AU" dirty="0"/>
              <a:t>Is it true or false?</a:t>
            </a:r>
            <a:endParaRPr lang="en-US" altLang="en-US" sz="2800" i="1" dirty="0"/>
          </a:p>
          <a:p>
            <a:endParaRPr lang="en-AU" sz="1800" dirty="0"/>
          </a:p>
        </p:txBody>
      </p:sp>
      <p:pic>
        <p:nvPicPr>
          <p:cNvPr id="9" name="Picture 2" descr="http://blog.lawinfo.com/wp-content/uploads/2012/09/True-or-False-300x3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85" y="0"/>
            <a:ext cx="1905000" cy="190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ADFCD9-ED78-4F72-A851-55E4CC69A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/>
          <p:cNvSpPr/>
          <p:nvPr/>
        </p:nvSpPr>
        <p:spPr>
          <a:xfrm>
            <a:off x="313633" y="1818735"/>
            <a:ext cx="8398776" cy="5039265"/>
          </a:xfrm>
          <a:prstGeom prst="cloudCallout">
            <a:avLst>
              <a:gd name="adj1" fmla="val -41637"/>
              <a:gd name="adj2" fmla="val 4518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  <a:p>
            <a:pPr algn="ctr"/>
            <a:br>
              <a:rPr lang="en-AU" dirty="0"/>
            </a:br>
            <a:r>
              <a:rPr lang="en-AU" dirty="0"/>
              <a:t>Readings:</a:t>
            </a:r>
          </a:p>
          <a:p>
            <a:r>
              <a:rPr lang="en-AU" sz="1600" u="sng" dirty="0"/>
              <a:t>Extract 1 and 2. </a:t>
            </a:r>
          </a:p>
          <a:p>
            <a:r>
              <a:rPr lang="en-AU" sz="1600" dirty="0"/>
              <a:t>	</a:t>
            </a:r>
            <a:r>
              <a:rPr lang="en-AU" sz="1600" u="sng" dirty="0"/>
              <a:t>Critical Thinking and Problem Solving for IT, </a:t>
            </a:r>
          </a:p>
          <a:p>
            <a:endParaRPr lang="en-AU" sz="1600" u="sng" dirty="0"/>
          </a:p>
          <a:p>
            <a:r>
              <a:rPr lang="en-AU" sz="1600" u="sng" dirty="0"/>
              <a:t>T</a:t>
            </a:r>
            <a:r>
              <a:rPr lang="en-AU" sz="1600" dirty="0"/>
              <a:t>his article: </a:t>
            </a:r>
            <a:r>
              <a:rPr lang="en-AU" sz="1600" b="1" dirty="0"/>
              <a:t>WikiLeaks CIA hack: What you need to know about the Vault 7 data dump </a:t>
            </a:r>
          </a:p>
          <a:p>
            <a:r>
              <a:rPr lang="en-AU" sz="1600" dirty="0">
                <a:hlinkClick r:id="rId4"/>
              </a:rPr>
              <a:t>http://www.abc.net.au/news/2017-03-08/what-you-need-to-know-about-cia-wikileaks-vault7-hack/8335072</a:t>
            </a:r>
            <a:endParaRPr lang="en-AU" sz="1600" dirty="0"/>
          </a:p>
          <a:p>
            <a:pPr algn="ctr"/>
            <a:br>
              <a:rPr lang="en-AU" sz="1600" dirty="0">
                <a:hlinkClick r:id="rId5"/>
              </a:rPr>
            </a:br>
            <a:endParaRPr lang="en-AU" sz="1600" dirty="0"/>
          </a:p>
          <a:p>
            <a:pPr algn="ctr"/>
            <a:endParaRPr lang="en-AU" sz="1600" dirty="0"/>
          </a:p>
          <a:p>
            <a:pPr algn="ctr"/>
            <a:endParaRPr lang="en-AU" sz="1600" dirty="0"/>
          </a:p>
        </p:txBody>
      </p:sp>
      <p:sp>
        <p:nvSpPr>
          <p:cNvPr id="3" name="Oval Callout 2"/>
          <p:cNvSpPr/>
          <p:nvPr/>
        </p:nvSpPr>
        <p:spPr>
          <a:xfrm>
            <a:off x="256385" y="680310"/>
            <a:ext cx="2901395" cy="12216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Any Questions?</a:t>
            </a:r>
          </a:p>
        </p:txBody>
      </p:sp>
      <p:pic>
        <p:nvPicPr>
          <p:cNvPr id="5" name="Picture 2" descr="http://cliparts.co/cliparts/pcq/Kd9/pcqKd9nR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66800"/>
            <a:ext cx="2656341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6-Point Star 1"/>
          <p:cNvSpPr/>
          <p:nvPr/>
        </p:nvSpPr>
        <p:spPr>
          <a:xfrm>
            <a:off x="3350361" y="0"/>
            <a:ext cx="2688334" cy="1895296"/>
          </a:xfrm>
          <a:prstGeom prst="star6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AU" sz="2800" b="1" dirty="0"/>
              <a:t>End of Class!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5CAA85-4D39-4254-80BA-9DFDC1775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60" y="1138425"/>
            <a:ext cx="7329840" cy="852930"/>
          </a:xfrm>
        </p:spPr>
        <p:txBody>
          <a:bodyPr>
            <a:normAutofit/>
          </a:bodyPr>
          <a:lstStyle/>
          <a:p>
            <a:r>
              <a:rPr lang="en-AU" sz="3200" cap="none" dirty="0">
                <a:solidFill>
                  <a:srgbClr val="659200"/>
                </a:solidFill>
              </a:rPr>
              <a:t>Critical Thinking Quote of the Week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F49CE-1ED9-41D7-9AF2-867D4CD3F71E}" type="slidenum">
              <a:rPr lang="en-AU" smtClean="0"/>
              <a:pPr>
                <a:defRPr/>
              </a:pPr>
              <a:t>3</a:t>
            </a:fld>
            <a:endParaRPr lang="en-AU" dirty="0"/>
          </a:p>
        </p:txBody>
      </p:sp>
      <p:pic>
        <p:nvPicPr>
          <p:cNvPr id="7170" name="Picture 2" descr="https://c1.staticflickr.com/7/6168/6246727670_71e68e8e8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25" y="1901950"/>
            <a:ext cx="5033165" cy="3535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2490" y="5501049"/>
            <a:ext cx="7177135" cy="13280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j-ea"/>
                <a:cs typeface="+mj-cs"/>
              </a:rPr>
              <a:t>Often as humans we fall into certain patterns to solve problems.</a:t>
            </a:r>
          </a:p>
          <a:p>
            <a:endParaRPr lang="en-A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j-ea"/>
              <a:cs typeface="+mj-cs"/>
            </a:endParaRPr>
          </a:p>
          <a:p>
            <a:r>
              <a:rPr lang="en-A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j-ea"/>
                <a:cs typeface="+mj-cs"/>
              </a:rPr>
              <a:t>We need to recognize the problem and realise that you have to change the process to get a different result.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7473395" y="1790991"/>
            <a:ext cx="1476337" cy="1828800"/>
          </a:xfrm>
          <a:prstGeom prst="wedgeRoundRectCallout">
            <a:avLst>
              <a:gd name="adj1" fmla="val -40225"/>
              <a:gd name="adj2" fmla="val 9239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Albert Einstein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Theoretical Physicist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663D5A-1BB7-47AC-9F99-03494DDA2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7200" y="4554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88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5"/>
            <a:ext cx="7940661" cy="458115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1556076" y="1901950"/>
            <a:ext cx="6031847" cy="3054100"/>
          </a:xfrm>
          <a:prstGeom prst="cloudCallout">
            <a:avLst>
              <a:gd name="adj1" fmla="val -41434"/>
              <a:gd name="adj2" fmla="val 8207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Extra Content &amp; Activities!</a:t>
            </a:r>
          </a:p>
        </p:txBody>
      </p:sp>
    </p:spTree>
    <p:extLst>
      <p:ext uri="{BB962C8B-B14F-4D97-AF65-F5344CB8AC3E}">
        <p14:creationId xmlns:p14="http://schemas.microsoft.com/office/powerpoint/2010/main" val="1371714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980" y="69490"/>
            <a:ext cx="6719020" cy="763525"/>
          </a:xfrm>
        </p:spPr>
        <p:txBody>
          <a:bodyPr/>
          <a:lstStyle/>
          <a:p>
            <a:r>
              <a:rPr lang="en-AU" u="sng" dirty="0"/>
              <a:t>CIA Hacks: Mock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5" y="733813"/>
            <a:ext cx="6871725" cy="4428444"/>
          </a:xfrm>
        </p:spPr>
        <p:txBody>
          <a:bodyPr>
            <a:normAutofit fontScale="92500" lnSpcReduction="20000"/>
          </a:bodyPr>
          <a:lstStyle/>
          <a:p>
            <a:r>
              <a:rPr lang="en-AU" dirty="0">
                <a:solidFill>
                  <a:schemeClr val="accent5">
                    <a:lumMod val="75000"/>
                  </a:schemeClr>
                </a:solidFill>
              </a:rPr>
              <a:t>Wikileaks releases all these powerful hacking tools to the public over the internet.</a:t>
            </a:r>
          </a:p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The US Government due to public pressure decides to penalise the CIA for using these tools without permission.</a:t>
            </a:r>
          </a:p>
          <a:p>
            <a:r>
              <a:rPr lang="en-AU" dirty="0">
                <a:solidFill>
                  <a:schemeClr val="accent5">
                    <a:lumMod val="75000"/>
                  </a:schemeClr>
                </a:solidFill>
              </a:rPr>
              <a:t>The CIA is prevented from using the tools legally now and in the future.</a:t>
            </a:r>
          </a:p>
          <a:p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The enemies of the USA obtain these tools from Wikileaks and use them to spy and attack the devices of its Government and citizens.</a:t>
            </a:r>
          </a:p>
          <a:p>
            <a:r>
              <a:rPr lang="en-AU" dirty="0">
                <a:solidFill>
                  <a:schemeClr val="accent5">
                    <a:lumMod val="75000"/>
                  </a:schemeClr>
                </a:solidFill>
              </a:rPr>
              <a:t>Many of the USA’s secrets as well as its citizens privacy is no longer secure.</a:t>
            </a:r>
          </a:p>
          <a:p>
            <a:pPr marL="0" indent="0">
              <a:buNone/>
            </a:pPr>
            <a:endParaRPr lang="en-AU" i="1" dirty="0">
              <a:solidFill>
                <a:srgbClr val="659200"/>
              </a:solidFill>
            </a:endParaRP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0" y="4956051"/>
            <a:ext cx="9144000" cy="1832460"/>
          </a:xfrm>
          <a:prstGeom prst="wedgeRoundRectCallout">
            <a:avLst>
              <a:gd name="adj1" fmla="val 30628"/>
              <a:gd name="adj2" fmla="val -69010"/>
              <a:gd name="adj3" fmla="val 1666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i="1" u="sng" dirty="0">
                <a:solidFill>
                  <a:schemeClr val="bg1"/>
                </a:solidFill>
              </a:rPr>
              <a:t>Spend 2-3 minutes analysing and dissecting this case in detail </a:t>
            </a:r>
            <a:r>
              <a:rPr lang="en-AU" sz="2800" b="1" i="1" u="sng" dirty="0">
                <a:solidFill>
                  <a:schemeClr val="bg1"/>
                </a:solidFill>
              </a:rPr>
              <a:t>by yourself. What are the main issues?</a:t>
            </a:r>
          </a:p>
          <a:p>
            <a:r>
              <a:rPr lang="en-AU" sz="2800" i="1" u="sng" dirty="0">
                <a:solidFill>
                  <a:schemeClr val="bg1"/>
                </a:solidFill>
              </a:rPr>
              <a:t>As next you will discuss with the student next to you! </a:t>
            </a:r>
            <a:r>
              <a:rPr lang="zh-CN" altLang="en-US" sz="2800" i="1" u="sng" dirty="0">
                <a:solidFill>
                  <a:schemeClr val="bg1"/>
                </a:solidFill>
              </a:rPr>
              <a:t>（</a:t>
            </a:r>
            <a:r>
              <a:rPr lang="en-US" altLang="zh-CN" sz="2800" i="1" u="sng" dirty="0">
                <a:solidFill>
                  <a:schemeClr val="bg1"/>
                </a:solidFill>
                <a:highlight>
                  <a:srgbClr val="00FF00"/>
                </a:highlight>
              </a:rPr>
              <a:t>Please find a way of discussions, either online or else </a:t>
            </a:r>
            <a:r>
              <a:rPr lang="en-US" altLang="zh-CN" sz="2800" i="1" u="sng" dirty="0">
                <a:solidFill>
                  <a:schemeClr val="bg1"/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</a:t>
            </a:r>
            <a:r>
              <a:rPr lang="zh-CN" altLang="en-US" sz="2800" i="1" u="sng" dirty="0">
                <a:solidFill>
                  <a:schemeClr val="bg1"/>
                </a:solidFill>
                <a:highlight>
                  <a:srgbClr val="00FF00"/>
                </a:highlight>
              </a:rPr>
              <a:t>）</a:t>
            </a:r>
            <a:endParaRPr lang="en-AU" sz="2800" i="1" u="sng" dirty="0">
              <a:solidFill>
                <a:schemeClr val="bg1"/>
              </a:solidFill>
              <a:highlight>
                <a:srgbClr val="00FF00"/>
              </a:highlight>
            </a:endParaRPr>
          </a:p>
        </p:txBody>
      </p:sp>
      <p:pic>
        <p:nvPicPr>
          <p:cNvPr id="5" name="Picture 2" descr="How the CIA hacking tools allegedly work: inside the WikiLeaks fil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69490"/>
            <a:ext cx="2099895" cy="1182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 1">
            <a:hlinkClick r:id="" action="ppaction://media"/>
            <a:extLst>
              <a:ext uri="{FF2B5EF4-FFF2-40B4-BE49-F238E27FC236}">
                <a16:creationId xmlns:a16="http://schemas.microsoft.com/office/drawing/2014/main" id="{24CB53E3-073D-4C76-B36B-C61669CD43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4215" y="24016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604" y="69490"/>
            <a:ext cx="6719020" cy="763525"/>
          </a:xfrm>
        </p:spPr>
        <p:txBody>
          <a:bodyPr>
            <a:normAutofit/>
          </a:bodyPr>
          <a:lstStyle/>
          <a:p>
            <a:r>
              <a:rPr lang="en-AU" dirty="0"/>
              <a:t>CIA Hacks: Mock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6" y="833015"/>
            <a:ext cx="7411898" cy="595549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2400" dirty="0"/>
              <a:t>Consider these questions with the student next to you and share ideas and/or contrasting opinions </a:t>
            </a:r>
            <a:r>
              <a:rPr lang="en-AU" sz="2400" b="1" dirty="0"/>
              <a:t>(5 min) (Pending).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We will re-group as a whole class and gather responses from some or all of the pairs </a:t>
            </a:r>
            <a:r>
              <a:rPr lang="en-AU" sz="2400" b="1" dirty="0"/>
              <a:t>(5 min) (Pending).</a:t>
            </a:r>
          </a:p>
          <a:p>
            <a:endParaRPr lang="en-AU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>
                <a:solidFill>
                  <a:srgbClr val="659200"/>
                </a:solidFill>
              </a:rPr>
              <a:t>What are the true/false (claims) about this situation you can find?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>
                <a:solidFill>
                  <a:srgbClr val="659200"/>
                </a:solidFill>
              </a:rPr>
              <a:t>What questions (issues) can you raise about these claims ?</a:t>
            </a:r>
          </a:p>
          <a:p>
            <a:pPr>
              <a:buFont typeface="Wingdings" panose="05000000000000000000" pitchFamily="2" charset="2"/>
              <a:buChar char="Ø"/>
            </a:pPr>
            <a:endParaRPr lang="en-AU" dirty="0">
              <a:solidFill>
                <a:srgbClr val="6592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AU" i="1" dirty="0">
                <a:solidFill>
                  <a:srgbClr val="006C12"/>
                </a:solidFill>
              </a:rPr>
              <a:t>What is the underlying problem which can result from anyone being able to have access to these  massively powerful tools?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i="1" dirty="0">
                <a:solidFill>
                  <a:srgbClr val="006C12"/>
                </a:solidFill>
              </a:rPr>
              <a:t>If this were to happen, how could you maybe be better equipped to avoid becoming a victim?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2" descr="http://blog.oureducation.in/wp-content/uploads/2013/08/Latest-GD-Topics-for-Jo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8" y="833015"/>
            <a:ext cx="1601334" cy="117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35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291130"/>
            <a:ext cx="7940661" cy="503926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6592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296260" y="1138425"/>
            <a:ext cx="7329840" cy="3664920"/>
          </a:xfrm>
          <a:prstGeom prst="cloudCallout">
            <a:avLst>
              <a:gd name="adj1" fmla="val -32042"/>
              <a:gd name="adj2" fmla="val 813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  <a:p>
            <a:pPr algn="ctr"/>
            <a:r>
              <a:rPr lang="en-AU" sz="4000"/>
              <a:t>So </a:t>
            </a:r>
            <a:r>
              <a:rPr lang="en-AU" sz="4000" dirty="0"/>
              <a:t>let’s look at critical thinking: claims and issues!</a:t>
            </a:r>
          </a:p>
          <a:p>
            <a:pPr algn="ctr"/>
            <a:endParaRPr lang="en-AU" sz="2000" dirty="0"/>
          </a:p>
          <a:p>
            <a:pPr algn="ctr"/>
            <a:br>
              <a:rPr lang="en-AU" sz="2000" dirty="0"/>
            </a:br>
            <a:endParaRPr lang="en-AU" sz="2000" dirty="0"/>
          </a:p>
        </p:txBody>
      </p:sp>
      <p:sp>
        <p:nvSpPr>
          <p:cNvPr id="2" name="Horizontal Scroll 1"/>
          <p:cNvSpPr/>
          <p:nvPr/>
        </p:nvSpPr>
        <p:spPr>
          <a:xfrm>
            <a:off x="3961180" y="5108755"/>
            <a:ext cx="4581151" cy="1527050"/>
          </a:xfrm>
          <a:prstGeom prst="horizontalScrol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This week’s ULO – [1] Apply critical thinking techniques and IT discourse to identify and analyse problems from technical and non-technical perspectives.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DB33CE-32A0-4824-9716-0A5AC7B76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5747" y="4041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96260" y="2054655"/>
            <a:ext cx="6256940" cy="12216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1172311"/>
            <a:ext cx="7940660" cy="763525"/>
          </a:xfrm>
        </p:spPr>
        <p:txBody>
          <a:bodyPr>
            <a:normAutofit/>
          </a:bodyPr>
          <a:lstStyle/>
          <a:p>
            <a:r>
              <a:rPr lang="en-AU" sz="3200" b="1" dirty="0"/>
              <a:t>Last Week… Problem Solving</a:t>
            </a:r>
            <a:endParaRPr lang="en-AU" sz="3200" b="1" i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6260" y="2054655"/>
            <a:ext cx="7544410" cy="4686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Knowing </a:t>
            </a:r>
            <a:r>
              <a:rPr lang="en-AU" b="1" u="sng" dirty="0"/>
              <a:t>where to start</a:t>
            </a:r>
            <a:r>
              <a:rPr lang="en-AU" dirty="0"/>
              <a:t> solving a problem</a:t>
            </a:r>
            <a:br>
              <a:rPr lang="en-AU" dirty="0"/>
            </a:br>
            <a:r>
              <a:rPr lang="en-AU" dirty="0"/>
              <a:t>requires </a:t>
            </a:r>
            <a:r>
              <a:rPr lang="en-AU" b="1" u="sng" dirty="0"/>
              <a:t>critical thinking </a:t>
            </a:r>
            <a:r>
              <a:rPr lang="en-AU" dirty="0"/>
              <a:t>to analyse and understand a </a:t>
            </a:r>
            <a:r>
              <a:rPr lang="en-AU" b="1" u="sng" dirty="0"/>
              <a:t>problem</a:t>
            </a:r>
            <a:r>
              <a:rPr lang="en-AU" dirty="0"/>
              <a:t>. </a:t>
            </a:r>
          </a:p>
          <a:p>
            <a:pPr eaLnBrk="1" hangingPunct="1"/>
            <a:r>
              <a:rPr lang="en-AU" b="1" i="1" dirty="0"/>
              <a:t>A problem often contains:</a:t>
            </a:r>
          </a:p>
          <a:p>
            <a:pPr lvl="1" eaLnBrk="1" hangingPunct="1"/>
            <a:r>
              <a:rPr lang="en-AU" u="sng" dirty="0"/>
              <a:t>Irrelevant</a:t>
            </a:r>
            <a:r>
              <a:rPr lang="en-AU" dirty="0"/>
              <a:t> information</a:t>
            </a:r>
          </a:p>
          <a:p>
            <a:pPr lvl="1" eaLnBrk="1" hangingPunct="1"/>
            <a:r>
              <a:rPr lang="en-AU" u="sng" dirty="0"/>
              <a:t>Smaller problems</a:t>
            </a:r>
          </a:p>
          <a:p>
            <a:pPr lvl="1" eaLnBrk="1" hangingPunct="1"/>
            <a:r>
              <a:rPr lang="en-AU" dirty="0"/>
              <a:t>Valid and invalid </a:t>
            </a:r>
            <a:r>
              <a:rPr lang="en-AU" u="sng" dirty="0"/>
              <a:t>claims or arguments</a:t>
            </a:r>
          </a:p>
          <a:p>
            <a:pPr lvl="1" eaLnBrk="1" hangingPunct="1"/>
            <a:r>
              <a:rPr lang="en-AU" dirty="0"/>
              <a:t>Knowing when to question a claim by making an </a:t>
            </a:r>
            <a:r>
              <a:rPr lang="en-AU" u="sng" dirty="0"/>
              <a:t>issue</a:t>
            </a:r>
          </a:p>
          <a:p>
            <a:pPr lvl="1" eaLnBrk="1" hangingPunct="1"/>
            <a:r>
              <a:rPr lang="en-AU" u="sng" dirty="0"/>
              <a:t>Agenda</a:t>
            </a:r>
            <a:r>
              <a:rPr lang="en-AU" dirty="0"/>
              <a:t> from others</a:t>
            </a:r>
          </a:p>
          <a:p>
            <a:pPr>
              <a:buNone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Page </a:t>
            </a:r>
            <a:fld id="{E14EBE8A-322D-416F-8548-C437B9B561E9}" type="slidenum">
              <a:rPr lang="en-AU" smtClean="0"/>
              <a:pPr>
                <a:defRPr/>
              </a:pPr>
              <a:t>5</a:t>
            </a:fld>
            <a:endParaRPr lang="en-AU" dirty="0"/>
          </a:p>
        </p:txBody>
      </p:sp>
      <p:sp>
        <p:nvSpPr>
          <p:cNvPr id="2" name="Quad Arrow 1"/>
          <p:cNvSpPr/>
          <p:nvPr/>
        </p:nvSpPr>
        <p:spPr>
          <a:xfrm>
            <a:off x="6553200" y="2818180"/>
            <a:ext cx="2362200" cy="1981200"/>
          </a:xfrm>
          <a:prstGeom prst="quad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DFE80C-D83E-427F-86B1-1D49568D0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0" y="1627216"/>
            <a:ext cx="609600" cy="6096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5F9FDC-D836-4CDE-BF9E-130D63EB4F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9050" y="4135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3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0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Critical Thinking?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6" y="1749244"/>
            <a:ext cx="8551479" cy="5039265"/>
          </a:xfrm>
        </p:spPr>
        <p:txBody>
          <a:bodyPr>
            <a:noAutofit/>
          </a:bodyPr>
          <a:lstStyle/>
          <a:p>
            <a:r>
              <a:rPr lang="en-AU" sz="2100" dirty="0"/>
              <a:t>It is an </a:t>
            </a:r>
            <a:r>
              <a:rPr lang="en-AU" sz="2100" dirty="0">
                <a:solidFill>
                  <a:srgbClr val="659200"/>
                </a:solidFill>
              </a:rPr>
              <a:t>analytical stance on assessing claims</a:t>
            </a:r>
            <a:r>
              <a:rPr lang="en-AU" sz="2100" dirty="0"/>
              <a:t>, you have read, heard or saw.</a:t>
            </a:r>
          </a:p>
          <a:p>
            <a:r>
              <a:rPr lang="en-AU" sz="2100" i="1" dirty="0"/>
              <a:t>It will be the process that allows you to go through to determine whether you agree or disagree</a:t>
            </a:r>
          </a:p>
          <a:p>
            <a:r>
              <a:rPr lang="en-AU" sz="2100" dirty="0">
                <a:solidFill>
                  <a:srgbClr val="659200"/>
                </a:solidFill>
              </a:rPr>
              <a:t>One popular definition of critical thinking is:</a:t>
            </a:r>
          </a:p>
          <a:p>
            <a:pPr lvl="1"/>
            <a:r>
              <a:rPr lang="en-AU" sz="2100" b="1" i="1" dirty="0"/>
              <a:t>“The careful application of reason in the determination of </a:t>
            </a:r>
            <a:br>
              <a:rPr lang="en-AU" sz="2100" b="1" i="1" dirty="0"/>
            </a:br>
            <a:r>
              <a:rPr lang="en-AU" sz="2100" b="1" i="1" dirty="0"/>
              <a:t>whether a claim is true” –Moore and Parker</a:t>
            </a:r>
          </a:p>
          <a:p>
            <a:r>
              <a:rPr lang="en-AU" sz="2100" i="1" dirty="0">
                <a:solidFill>
                  <a:srgbClr val="659200"/>
                </a:solidFill>
              </a:rPr>
              <a:t>What do you need to think critically?</a:t>
            </a:r>
          </a:p>
          <a:p>
            <a:pPr lvl="1"/>
            <a:r>
              <a:rPr lang="en-AU" sz="2100" i="1" dirty="0"/>
              <a:t>Precise, careful and intentional thinking</a:t>
            </a:r>
          </a:p>
          <a:p>
            <a:pPr lvl="2"/>
            <a:r>
              <a:rPr lang="en-AU" sz="2100" i="1" dirty="0"/>
              <a:t>It takes time to do this, as you often need to do thorough research.</a:t>
            </a:r>
          </a:p>
          <a:p>
            <a:pPr lvl="1"/>
            <a:r>
              <a:rPr lang="en-AU" sz="2100" i="1" dirty="0"/>
              <a:t>Ensure you are using reason or logic.</a:t>
            </a:r>
          </a:p>
          <a:p>
            <a:pPr lvl="1"/>
            <a:r>
              <a:rPr lang="en-AU" sz="2100" i="1" dirty="0"/>
              <a:t>Application to real world problems (like we cover in this class)</a:t>
            </a:r>
          </a:p>
          <a:p>
            <a:pPr lvl="1"/>
            <a:r>
              <a:rPr lang="en-AU" sz="2100" i="1" dirty="0"/>
              <a:t>Focus on the issue at hand and all its complexities</a:t>
            </a:r>
          </a:p>
          <a:p>
            <a:pPr lvl="1"/>
            <a:endParaRPr lang="en-AU" sz="2050" i="1" dirty="0"/>
          </a:p>
          <a:p>
            <a:pPr lvl="1"/>
            <a:endParaRPr lang="en-AU" sz="2050" i="1" dirty="0"/>
          </a:p>
          <a:p>
            <a:endParaRPr lang="en-AU" sz="2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100" y="2665475"/>
            <a:ext cx="1416344" cy="177043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5899FD-6B2C-45EB-B4FF-CFCB3971B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9050" y="36933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38425"/>
            <a:ext cx="7940660" cy="763525"/>
          </a:xfrm>
        </p:spPr>
        <p:txBody>
          <a:bodyPr/>
          <a:lstStyle/>
          <a:p>
            <a:r>
              <a:rPr lang="en-AU" dirty="0"/>
              <a:t>Why do we need Critical Thinking…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6" y="1749244"/>
            <a:ext cx="8551479" cy="5039265"/>
          </a:xfrm>
        </p:spPr>
        <p:txBody>
          <a:bodyPr>
            <a:noAutofit/>
          </a:bodyPr>
          <a:lstStyle/>
          <a:p>
            <a:endParaRPr lang="en-AU" sz="2050" dirty="0"/>
          </a:p>
          <a:p>
            <a:r>
              <a:rPr lang="en-AU" sz="2050" dirty="0"/>
              <a:t>The aim of </a:t>
            </a:r>
            <a:r>
              <a:rPr lang="en-AU" sz="2050" b="1" dirty="0"/>
              <a:t>critical thinking </a:t>
            </a:r>
            <a:r>
              <a:rPr lang="en-AU" sz="2050" dirty="0"/>
              <a:t>comes down to ensuring that </a:t>
            </a:r>
            <a:r>
              <a:rPr lang="en-AU" sz="2050" u="sng" dirty="0">
                <a:solidFill>
                  <a:srgbClr val="659200"/>
                </a:solidFill>
              </a:rPr>
              <a:t>we have good reasons for our beliefs.</a:t>
            </a:r>
            <a:r>
              <a:rPr lang="en-AU" sz="2050" u="sng" dirty="0"/>
              <a:t> </a:t>
            </a:r>
          </a:p>
          <a:p>
            <a:pPr lvl="1"/>
            <a:r>
              <a:rPr lang="en-AU" sz="2050" i="1" dirty="0"/>
              <a:t>Evaluate completely ALL parts of a claim someone has made… every part as well as a whole.</a:t>
            </a:r>
          </a:p>
          <a:p>
            <a:pPr lvl="1"/>
            <a:r>
              <a:rPr lang="en-AU" sz="2050" dirty="0"/>
              <a:t>Some </a:t>
            </a:r>
            <a:r>
              <a:rPr lang="en-AU" sz="2050" b="1" dirty="0"/>
              <a:t>critical thinking </a:t>
            </a:r>
            <a:r>
              <a:rPr lang="en-AU" sz="2050" i="1" dirty="0"/>
              <a:t>skills involve </a:t>
            </a:r>
            <a:r>
              <a:rPr lang="en-AU" sz="2050" i="1" u="sng" dirty="0"/>
              <a:t>recognition, analysis and evaluation</a:t>
            </a:r>
            <a:r>
              <a:rPr lang="en-AU" sz="2050" dirty="0"/>
              <a:t>… </a:t>
            </a:r>
          </a:p>
          <a:p>
            <a:pPr lvl="1"/>
            <a:r>
              <a:rPr lang="en-AU" sz="2050" dirty="0"/>
              <a:t>These skills can be useful for participating in </a:t>
            </a:r>
            <a:r>
              <a:rPr lang="en-AU" sz="2050" dirty="0">
                <a:solidFill>
                  <a:srgbClr val="659200"/>
                </a:solidFill>
              </a:rPr>
              <a:t>discussions about</a:t>
            </a:r>
            <a:r>
              <a:rPr lang="en-AU" sz="2050" dirty="0">
                <a:solidFill>
                  <a:srgbClr val="00B050"/>
                </a:solidFill>
              </a:rPr>
              <a:t> </a:t>
            </a:r>
            <a:r>
              <a:rPr lang="en-AU" sz="2050" dirty="0">
                <a:solidFill>
                  <a:srgbClr val="659200"/>
                </a:solidFill>
              </a:rPr>
              <a:t>controversial issues </a:t>
            </a:r>
            <a:r>
              <a:rPr lang="en-AU" sz="2050" dirty="0"/>
              <a:t>such as the ones we will look at in class, </a:t>
            </a:r>
            <a:r>
              <a:rPr lang="en-AU" sz="2050" b="1" i="1" dirty="0"/>
              <a:t>but also with your study in other units.</a:t>
            </a:r>
          </a:p>
          <a:p>
            <a:endParaRPr lang="en-AU" sz="2050" dirty="0"/>
          </a:p>
          <a:p>
            <a:r>
              <a:rPr lang="en-AU" sz="2050" dirty="0"/>
              <a:t>Additionally, it will help you to be more </a:t>
            </a:r>
            <a:r>
              <a:rPr lang="en-AU" sz="2050" b="1" dirty="0"/>
              <a:t>successful in your career</a:t>
            </a:r>
            <a:r>
              <a:rPr lang="en-AU" sz="2050" dirty="0"/>
              <a:t>! </a:t>
            </a:r>
          </a:p>
          <a:p>
            <a:pPr lvl="1"/>
            <a:r>
              <a:rPr lang="en-AU" sz="2050" dirty="0"/>
              <a:t>By avoiding being </a:t>
            </a:r>
            <a:r>
              <a:rPr lang="en-AU" sz="2050" dirty="0">
                <a:solidFill>
                  <a:srgbClr val="659200"/>
                </a:solidFill>
              </a:rPr>
              <a:t>manipulated</a:t>
            </a:r>
            <a:r>
              <a:rPr lang="en-AU" sz="2050" dirty="0"/>
              <a:t> by people who want your </a:t>
            </a:r>
            <a:r>
              <a:rPr lang="en-AU" sz="2050" i="1" dirty="0"/>
              <a:t>money or support</a:t>
            </a:r>
            <a:r>
              <a:rPr lang="en-AU" sz="2050" dirty="0"/>
              <a:t>, and generally live a deeper more </a:t>
            </a:r>
            <a:r>
              <a:rPr lang="en-AU" sz="2050" dirty="0">
                <a:solidFill>
                  <a:srgbClr val="659200"/>
                </a:solidFill>
              </a:rPr>
              <a:t>meaningful</a:t>
            </a:r>
            <a:r>
              <a:rPr lang="en-AU" sz="2050" dirty="0"/>
              <a:t> life.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6AE261-D7D5-49F7-80EB-13110597B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5707" y="37356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Critical Thinking in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12" y="1785819"/>
            <a:ext cx="8398776" cy="4886560"/>
          </a:xfrm>
        </p:spPr>
        <p:txBody>
          <a:bodyPr>
            <a:normAutofit/>
          </a:bodyPr>
          <a:lstStyle/>
          <a:p>
            <a:r>
              <a:rPr lang="en-AU" sz="2400" dirty="0"/>
              <a:t>Critical thinking will be useful in your studies, and when you graduate and work in the IT industry, because you will need to:</a:t>
            </a:r>
          </a:p>
          <a:p>
            <a:pPr lvl="1"/>
            <a:r>
              <a:rPr lang="en-AU" sz="2400" dirty="0">
                <a:solidFill>
                  <a:srgbClr val="659200"/>
                </a:solidFill>
              </a:rPr>
              <a:t>Assess claims </a:t>
            </a:r>
            <a:r>
              <a:rPr lang="en-AU" sz="2400" dirty="0"/>
              <a:t>made by the news, project clients, co-workers and your classmates.</a:t>
            </a:r>
          </a:p>
          <a:p>
            <a:pPr lvl="1"/>
            <a:r>
              <a:rPr lang="en-AU" sz="2400" dirty="0"/>
              <a:t>You will often have to </a:t>
            </a:r>
            <a:r>
              <a:rPr lang="en-AU" sz="2400" dirty="0">
                <a:solidFill>
                  <a:srgbClr val="659200"/>
                </a:solidFill>
              </a:rPr>
              <a:t>critically evaluate claims </a:t>
            </a:r>
            <a:r>
              <a:rPr lang="en-AU" sz="2400" dirty="0"/>
              <a:t>made by others.</a:t>
            </a:r>
          </a:p>
          <a:p>
            <a:pPr lvl="2"/>
            <a:r>
              <a:rPr lang="en-AU" sz="2000" dirty="0"/>
              <a:t>Other times you will </a:t>
            </a:r>
            <a:r>
              <a:rPr lang="en-AU" sz="2000" dirty="0">
                <a:solidFill>
                  <a:srgbClr val="659200"/>
                </a:solidFill>
              </a:rPr>
              <a:t>defend your own claims.</a:t>
            </a:r>
          </a:p>
          <a:p>
            <a:pPr lvl="2"/>
            <a:r>
              <a:rPr lang="en-AU" sz="2000" dirty="0"/>
              <a:t>So you will need to think </a:t>
            </a:r>
            <a:r>
              <a:rPr lang="en-AU" sz="2000" dirty="0">
                <a:solidFill>
                  <a:srgbClr val="659200"/>
                </a:solidFill>
              </a:rPr>
              <a:t>critically about your own perspectives.</a:t>
            </a:r>
            <a:endParaRPr lang="en-AU" sz="2000" dirty="0"/>
          </a:p>
        </p:txBody>
      </p:sp>
      <p:pic>
        <p:nvPicPr>
          <p:cNvPr id="1026" name="Picture 2" descr="Image result for critical think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70" y="5108755"/>
            <a:ext cx="2286255" cy="161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F3619B-FE30-4C12-84A5-57AAC65F5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2730" y="37344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22194"/>
            <a:ext cx="3054100" cy="198516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AU" dirty="0"/>
              <a:t>When False Technology Claims Cause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5" y="2360066"/>
            <a:ext cx="3512214" cy="4428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659200"/>
                </a:solidFill>
              </a:rPr>
              <a:t>Let’s read the main parts of this article as a class!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659200"/>
                </a:solidFill>
                <a:hlinkClick r:id="rId4"/>
              </a:rPr>
              <a:t>https://www.theguardian.com/technology/2016/jan/06/lumosity-fined-false-claims-brain-training-online-games-mental-health</a:t>
            </a:r>
            <a:endParaRPr lang="en-AU" sz="1800" dirty="0">
              <a:solidFill>
                <a:srgbClr val="659200"/>
              </a:solidFill>
            </a:endParaRPr>
          </a:p>
          <a:p>
            <a:endParaRPr lang="en-AU" sz="1800" dirty="0">
              <a:solidFill>
                <a:srgbClr val="659200"/>
              </a:solidFill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659200"/>
                </a:solidFill>
              </a:rPr>
              <a:t>Let’s discuss this topic as a class:</a:t>
            </a:r>
          </a:p>
          <a:p>
            <a:pPr>
              <a:buFont typeface="+mj-lt"/>
              <a:buAutoNum type="arabicPeriod"/>
            </a:pPr>
            <a:r>
              <a:rPr lang="en-AU" sz="1800" dirty="0">
                <a:solidFill>
                  <a:srgbClr val="659200"/>
                </a:solidFill>
              </a:rPr>
              <a:t>What were the main claims Luminosity were making, that were deemed false?</a:t>
            </a:r>
          </a:p>
          <a:p>
            <a:pPr>
              <a:buFont typeface="+mj-lt"/>
              <a:buAutoNum type="arabicPeriod"/>
            </a:pPr>
            <a:r>
              <a:rPr lang="en-AU" sz="1800" dirty="0">
                <a:solidFill>
                  <a:srgbClr val="659200"/>
                </a:solidFill>
              </a:rPr>
              <a:t>Why were they particularly dangerous in this instance?</a:t>
            </a:r>
          </a:p>
          <a:p>
            <a:endParaRPr lang="en-AU" sz="1600" dirty="0"/>
          </a:p>
          <a:p>
            <a:endParaRPr lang="en-AU" sz="1600" dirty="0"/>
          </a:p>
          <a:p>
            <a:endParaRPr lang="en-AU" sz="1600" dirty="0"/>
          </a:p>
          <a:p>
            <a:endParaRPr lang="en-AU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612" y="10132"/>
            <a:ext cx="5354388" cy="684786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A8CBA3-331C-4F75-B22D-3D82268C4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6169" y="40398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1815</Words>
  <Application>Microsoft Office PowerPoint</Application>
  <PresentationFormat>On-screen Show (4:3)</PresentationFormat>
  <Paragraphs>267</Paragraphs>
  <Slides>32</Slides>
  <Notes>11</Notes>
  <HiddenSlides>0</HiddenSlides>
  <MMClips>34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Wingdings</vt:lpstr>
      <vt:lpstr>Office Theme</vt:lpstr>
      <vt:lpstr>Acrobat Document</vt:lpstr>
      <vt:lpstr> SIT105 – Thinking Technology and Design  Class 02</vt:lpstr>
      <vt:lpstr>Review of last week – Problem Solving Skills</vt:lpstr>
      <vt:lpstr>Critical Thinking Quote of the Week</vt:lpstr>
      <vt:lpstr>PowerPoint Presentation</vt:lpstr>
      <vt:lpstr>Last Week… Problem Solving</vt:lpstr>
      <vt:lpstr>Critical Thinking?</vt:lpstr>
      <vt:lpstr>Why do we need Critical Thinking…</vt:lpstr>
      <vt:lpstr>Critical Thinking in Use</vt:lpstr>
      <vt:lpstr>When False Technology Claims Cause Problems</vt:lpstr>
      <vt:lpstr>Critical Thinking, Mechanics?</vt:lpstr>
      <vt:lpstr>More on Critical Thinking</vt:lpstr>
      <vt:lpstr>Claims and Issues</vt:lpstr>
      <vt:lpstr>Let’s Start on Claims</vt:lpstr>
      <vt:lpstr>So….Claims?</vt:lpstr>
      <vt:lpstr>Not a Claim? Examples</vt:lpstr>
      <vt:lpstr>Any Tips for Determining a Claim?</vt:lpstr>
      <vt:lpstr>PowerPoint Presentation</vt:lpstr>
      <vt:lpstr>Issues</vt:lpstr>
      <vt:lpstr>Issues</vt:lpstr>
      <vt:lpstr>Issues (Examples)</vt:lpstr>
      <vt:lpstr>PowerPoint Presentation</vt:lpstr>
      <vt:lpstr>[Video] WikiLeaks: CIA hacks phones, TVs worldwide</vt:lpstr>
      <vt:lpstr>News: How the CIA hacking tools allegedly work: inside the WikiLeaks files </vt:lpstr>
      <vt:lpstr>CIA Spying: News Article Discussion</vt:lpstr>
      <vt:lpstr>CIA Spying: News Article Discussion: Let’s spend a minute!</vt:lpstr>
      <vt:lpstr>Following the Video Select the Best Response!  </vt:lpstr>
      <vt:lpstr>Take 5</vt:lpstr>
      <vt:lpstr>In Conclusion…</vt:lpstr>
      <vt:lpstr>PowerPoint Presentation</vt:lpstr>
      <vt:lpstr>PowerPoint Presentation</vt:lpstr>
      <vt:lpstr>CIA Hacks: Mock Case Study</vt:lpstr>
      <vt:lpstr>CIA Hacks: Mock Case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2015-01-25T12:36:41Z</dcterms:created>
  <dcterms:modified xsi:type="dcterms:W3CDTF">2020-05-05T04:39:59Z</dcterms:modified>
</cp:coreProperties>
</file>